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6" r:id="rId2"/>
    <p:sldMasterId id="2147483700" r:id="rId3"/>
    <p:sldMasterId id="2147483714" r:id="rId4"/>
  </p:sldMasterIdLst>
  <p:notesMasterIdLst>
    <p:notesMasterId r:id="rId44"/>
  </p:notesMasterIdLst>
  <p:sldIdLst>
    <p:sldId id="325" r:id="rId5"/>
    <p:sldId id="326" r:id="rId6"/>
    <p:sldId id="257" r:id="rId7"/>
    <p:sldId id="272" r:id="rId8"/>
    <p:sldId id="285" r:id="rId9"/>
    <p:sldId id="284" r:id="rId10"/>
    <p:sldId id="308" r:id="rId11"/>
    <p:sldId id="311" r:id="rId12"/>
    <p:sldId id="312" r:id="rId13"/>
    <p:sldId id="309" r:id="rId14"/>
    <p:sldId id="297" r:id="rId15"/>
    <p:sldId id="298" r:id="rId16"/>
    <p:sldId id="310" r:id="rId17"/>
    <p:sldId id="328" r:id="rId18"/>
    <p:sldId id="299" r:id="rId19"/>
    <p:sldId id="327" r:id="rId20"/>
    <p:sldId id="329" r:id="rId21"/>
    <p:sldId id="313" r:id="rId22"/>
    <p:sldId id="317" r:id="rId23"/>
    <p:sldId id="318" r:id="rId24"/>
    <p:sldId id="319" r:id="rId25"/>
    <p:sldId id="323" r:id="rId26"/>
    <p:sldId id="324" r:id="rId27"/>
    <p:sldId id="314" r:id="rId28"/>
    <p:sldId id="316" r:id="rId29"/>
    <p:sldId id="315" r:id="rId30"/>
    <p:sldId id="307" r:id="rId31"/>
    <p:sldId id="273" r:id="rId32"/>
    <p:sldId id="330" r:id="rId33"/>
    <p:sldId id="306" r:id="rId34"/>
    <p:sldId id="288" r:id="rId35"/>
    <p:sldId id="289" r:id="rId36"/>
    <p:sldId id="293" r:id="rId37"/>
    <p:sldId id="302" r:id="rId38"/>
    <p:sldId id="294" r:id="rId39"/>
    <p:sldId id="304" r:id="rId40"/>
    <p:sldId id="295" r:id="rId41"/>
    <p:sldId id="296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7" autoAdjust="0"/>
    <p:restoredTop sz="94660"/>
  </p:normalViewPr>
  <p:slideViewPr>
    <p:cSldViewPr snapToGrid="0">
      <p:cViewPr varScale="1">
        <p:scale>
          <a:sx n="49" d="100"/>
          <a:sy n="49" d="100"/>
        </p:scale>
        <p:origin x="8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12CE3-F1CE-4CD6-A471-C4F24F434AB3}" type="datetimeFigureOut">
              <a:rPr lang="en-US" smtClean="0"/>
              <a:t>11/8/2014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927FB-82B8-410F-9AA8-86AAA1C0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48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FF705-BB4F-704E-AD5F-BC0D1B618ECE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4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ea typeface="ＭＳ Ｐゴシック" charset="-128"/>
                <a:cs typeface="ＭＳ Ｐゴシック" charset="-128"/>
              </a:rPr>
              <a:t>Page elements most clicked are those seen by most viewers, not text description or relevance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ea typeface="ＭＳ Ｐゴシック" charset="-128"/>
                <a:cs typeface="ＭＳ Ｐゴシック" charset="-128"/>
              </a:rPr>
              <a:t>Recognition drop from 80% to 60% decreases click-throughs by 50%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1CE4AA80-C4AE-1342-9456-B927A8EBC83D}" type="slidenum">
              <a:rPr lang="en-US" sz="1200">
                <a:solidFill>
                  <a:prstClr val="blac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-128"/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>
              <a:solidFill>
                <a:prstClr val="black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30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This is particularly true with regard to the manner users scan a web page. </a:t>
            </a: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Users rarely read web pages word by word; instead, they scan the page, picking out individual words and sentences. Web pages have to employ scannable text, using pattern recognition models for maximum input at minimum cognitive load. In a recent study John Morkes and Jakob Nielsen found that 79% of the users in their test group scanned, compared with 16% that read the text.  In eye tracking studies, the dominant reading pattern was an approximate “F” shape in three movements: first pass: users scanned horizontally across the upper part of the content, second pass: just below the first pass, horizontally across half the page; third pass: vertical movement down content’s the left side .</a:t>
            </a:r>
          </a:p>
          <a:p>
            <a:pPr algn="ctr" eaLnBrk="1" hangingPunct="1"/>
            <a:endParaRPr lang="en-US" i="1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algn="ctr" eaLnBrk="1" hangingPunct="1">
              <a:spcBef>
                <a:spcPts val="500"/>
              </a:spcBef>
              <a:spcAft>
                <a:spcPts val="500"/>
              </a:spcAft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EF26-011B-8547-87BA-4115E51A9FC2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4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463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33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76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1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56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447801"/>
            <a:ext cx="10972800" cy="1736725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>
            <a:lvl1pPr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429000"/>
            <a:ext cx="8534400" cy="1752600"/>
          </a:xfrm>
        </p:spPr>
        <p:txBody>
          <a:bodyPr/>
          <a:lstStyle>
            <a:lvl1pPr marL="0" indent="0" algn="ctr">
              <a:buFont typeface="Arial" pitchFamily="-106" charset="0"/>
              <a:buNone/>
              <a:defRPr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CC3AD4-1843-DC46-AFA4-64FCB21F4C7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97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FB834F-3DA4-804D-BB03-077C1D0C565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5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46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D3BF61-FA3B-1D42-8353-39BEFED6EF2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0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693818-F51C-424A-9C83-BC6FB4EAE6A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80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5C2EF5-DE50-3541-93EE-53E07232409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52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6A1C1-E369-5A4E-8378-7515B32788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14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0E8230-26B1-4C42-BBE8-A2EE497912A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07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444C-E69E-CE4C-899B-23119D0BAE8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5910B8-6601-1C4C-976F-F8D022BC474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85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CB1BF-434D-8C4C-956E-94C1CC212B4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03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8551" y="739776"/>
            <a:ext cx="2603500" cy="5051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3818" y="739776"/>
            <a:ext cx="7611533" cy="5051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29BE6-0F67-5E47-8960-37396FEA17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4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8D378-1C7B-2B47-9CD3-9AF8DD24CAA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1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761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CD797-370F-DC42-A11C-E5FABCB448D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32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447801"/>
            <a:ext cx="10972800" cy="1736725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>
            <a:lvl1pPr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429000"/>
            <a:ext cx="8534400" cy="1752600"/>
          </a:xfrm>
        </p:spPr>
        <p:txBody>
          <a:bodyPr/>
          <a:lstStyle>
            <a:lvl1pPr marL="0" indent="0" algn="ctr">
              <a:buFont typeface="Arial" pitchFamily="-106" charset="0"/>
              <a:buNone/>
              <a:defRPr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CC3AD4-1843-DC46-AFA4-64FCB21F4C7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53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FB834F-3DA4-804D-BB03-077C1D0C565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967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D3BF61-FA3B-1D42-8353-39BEFED6EF2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693818-F51C-424A-9C83-BC6FB4EAE6A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8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5C2EF5-DE50-3541-93EE-53E07232409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89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6A1C1-E369-5A4E-8378-7515B32788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09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0E8230-26B1-4C42-BBE8-A2EE497912A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15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444C-E69E-CE4C-899B-23119D0BAE8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03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5910B8-6601-1C4C-976F-F8D022BC474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59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CB1BF-434D-8C4C-956E-94C1CC212B4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3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8551" y="739776"/>
            <a:ext cx="2603500" cy="5051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3818" y="739776"/>
            <a:ext cx="7611533" cy="5051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29BE6-0F67-5E47-8960-37396FEA17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79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8D378-1C7B-2B47-9CD3-9AF8DD24CAA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86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CD797-370F-DC42-A11C-E5FABCB448D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0183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447801"/>
            <a:ext cx="10972800" cy="1736725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>
            <a:lvl1pPr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429000"/>
            <a:ext cx="8534400" cy="1752600"/>
          </a:xfrm>
        </p:spPr>
        <p:txBody>
          <a:bodyPr/>
          <a:lstStyle>
            <a:lvl1pPr marL="0" indent="0" algn="ctr">
              <a:buFont typeface="Arial" pitchFamily="-106" charset="0"/>
              <a:buNone/>
              <a:defRPr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CC3AD4-1843-DC46-AFA4-64FCB21F4C7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282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FB834F-3DA4-804D-BB03-077C1D0C565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90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D3BF61-FA3B-1D42-8353-39BEFED6EF2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70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693818-F51C-424A-9C83-BC6FB4EAE6A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1058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5C2EF5-DE50-3541-93EE-53E07232409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15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6A1C1-E369-5A4E-8378-7515B32788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51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0E8230-26B1-4C42-BBE8-A2EE497912A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886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444C-E69E-CE4C-899B-23119D0BAE8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633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5910B8-6601-1C4C-976F-F8D022BC474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05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CB1BF-434D-8C4C-956E-94C1CC212B4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633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8551" y="739776"/>
            <a:ext cx="2603500" cy="5051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3818" y="739776"/>
            <a:ext cx="7611533" cy="5051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29BE6-0F67-5E47-8960-37396FEA178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830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8D378-1C7B-2B47-9CD3-9AF8DD24CAA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21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18" y="739775"/>
            <a:ext cx="87587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1" y="2143126"/>
            <a:ext cx="5086349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5701" y="2143126"/>
            <a:ext cx="5086351" cy="3648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CD797-370F-DC42-A11C-E5FABCB448D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8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4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7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0000">
                <a:lumMod val="99000"/>
                <a:lumOff val="1000"/>
              </a:srgbClr>
            </a:gs>
            <a:gs pos="100000">
              <a:srgbClr val="00009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41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000000">
                <a:lumMod val="99000"/>
                <a:lumOff val="1000"/>
              </a:srgbClr>
            </a:gs>
            <a:gs pos="100000">
              <a:srgbClr val="00009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700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739775"/>
            <a:ext cx="87587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151" y="2143126"/>
            <a:ext cx="103759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algn="ctr"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fld id="{A690844C-14EE-6349-AC64-D1E6540A74EB}" type="slidenum">
              <a:rPr lang="en-US" smtClean="0">
                <a:solidFill>
                  <a:srgbClr val="FFFFFF"/>
                </a:solidFill>
                <a:ea typeface="ＭＳ Ｐゴシック" charset="-128"/>
              </a:rPr>
              <a:pPr defTabSz="914400" fontAlgn="base"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3001" name="Rectangle 9"/>
          <p:cNvSpPr>
            <a:spLocks noChangeArrowheads="1"/>
          </p:cNvSpPr>
          <p:nvPr userDrawn="1"/>
        </p:nvSpPr>
        <p:spPr bwMode="auto">
          <a:xfrm>
            <a:off x="9798051" y="398464"/>
            <a:ext cx="1479549" cy="320675"/>
          </a:xfrm>
          <a:prstGeom prst="rect">
            <a:avLst/>
          </a:prstGeom>
          <a:gradFill rotWithShape="1">
            <a:gsLst>
              <a:gs pos="0">
                <a:srgbClr val="0000A4"/>
              </a:gs>
              <a:gs pos="100000">
                <a:srgbClr val="0000A4">
                  <a:gamma/>
                  <a:shade val="46275"/>
                  <a:invGamma/>
                  <a:alpha val="14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213003" name="Rectangle 11"/>
          <p:cNvSpPr>
            <a:spLocks noChangeArrowheads="1"/>
          </p:cNvSpPr>
          <p:nvPr userDrawn="1"/>
        </p:nvSpPr>
        <p:spPr bwMode="auto">
          <a:xfrm>
            <a:off x="9766300" y="398463"/>
            <a:ext cx="1568451" cy="330200"/>
          </a:xfrm>
          <a:prstGeom prst="rect">
            <a:avLst/>
          </a:prstGeom>
          <a:gradFill rotWithShape="1">
            <a:gsLst>
              <a:gs pos="0">
                <a:srgbClr val="1B04A4"/>
              </a:gs>
              <a:gs pos="100000">
                <a:srgbClr val="FFF8A3">
                  <a:alpha val="1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pic>
        <p:nvPicPr>
          <p:cNvPr id="14346" name="Picture 14" descr="Web Design Manchester - specialist in affordable web design, search engine optimization, e-commerce applications and free hosting"/>
          <p:cNvPicPr>
            <a:picLocks noChangeAspect="1" noChangeArrowheads="1"/>
          </p:cNvPicPr>
          <p:nvPr userDrawn="1"/>
        </p:nvPicPr>
        <p:blipFill>
          <a:blip r:embed="rId15"/>
          <a:srcRect l="7910" t="2655" r="23018" b="-2963"/>
          <a:stretch>
            <a:fillRect/>
          </a:stretch>
        </p:blipFill>
        <p:spPr bwMode="auto">
          <a:xfrm>
            <a:off x="9781117" y="1"/>
            <a:ext cx="1532467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007" name="Rectangle 15"/>
          <p:cNvSpPr>
            <a:spLocks noChangeArrowheads="1"/>
          </p:cNvSpPr>
          <p:nvPr userDrawn="1"/>
        </p:nvSpPr>
        <p:spPr bwMode="auto">
          <a:xfrm>
            <a:off x="9776885" y="401638"/>
            <a:ext cx="1570567" cy="330200"/>
          </a:xfrm>
          <a:prstGeom prst="rect">
            <a:avLst/>
          </a:prstGeom>
          <a:gradFill rotWithShape="1">
            <a:gsLst>
              <a:gs pos="0">
                <a:srgbClr val="030797"/>
              </a:gs>
              <a:gs pos="50000">
                <a:schemeClr val="hlink">
                  <a:alpha val="42999"/>
                </a:schemeClr>
              </a:gs>
              <a:gs pos="100000">
                <a:srgbClr val="03079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463416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7579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FF0000"/>
        </a:buClr>
        <a:buFont typeface="Arial" charset="0"/>
        <a:buChar char="►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Font typeface="Wingdings" charset="2"/>
        <a:buChar char="u"/>
        <a:defRPr sz="2000">
          <a:solidFill>
            <a:srgbClr val="FFFF00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chemeClr val="hlink"/>
        </a:buClr>
        <a:buFont typeface="Arial" charset="0"/>
        <a:buChar char="►"/>
        <a:defRPr sz="2000">
          <a:solidFill>
            <a:schemeClr val="hlink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>
          <a:solidFill>
            <a:srgbClr val="66FF33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700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739775"/>
            <a:ext cx="87587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151" y="2143126"/>
            <a:ext cx="103759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algn="ctr"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fld id="{A690844C-14EE-6349-AC64-D1E6540A74EB}" type="slidenum">
              <a:rPr lang="en-US" smtClean="0">
                <a:solidFill>
                  <a:srgbClr val="FFFFFF"/>
                </a:solidFill>
                <a:ea typeface="ＭＳ Ｐゴシック" charset="-128"/>
              </a:rPr>
              <a:pPr defTabSz="914400" fontAlgn="base"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3001" name="Rectangle 9"/>
          <p:cNvSpPr>
            <a:spLocks noChangeArrowheads="1"/>
          </p:cNvSpPr>
          <p:nvPr userDrawn="1"/>
        </p:nvSpPr>
        <p:spPr bwMode="auto">
          <a:xfrm>
            <a:off x="9798051" y="398464"/>
            <a:ext cx="1479549" cy="320675"/>
          </a:xfrm>
          <a:prstGeom prst="rect">
            <a:avLst/>
          </a:prstGeom>
          <a:gradFill rotWithShape="1">
            <a:gsLst>
              <a:gs pos="0">
                <a:srgbClr val="0000A4"/>
              </a:gs>
              <a:gs pos="100000">
                <a:srgbClr val="0000A4">
                  <a:gamma/>
                  <a:shade val="46275"/>
                  <a:invGamma/>
                  <a:alpha val="14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213003" name="Rectangle 11"/>
          <p:cNvSpPr>
            <a:spLocks noChangeArrowheads="1"/>
          </p:cNvSpPr>
          <p:nvPr userDrawn="1"/>
        </p:nvSpPr>
        <p:spPr bwMode="auto">
          <a:xfrm>
            <a:off x="9766300" y="398463"/>
            <a:ext cx="1568451" cy="330200"/>
          </a:xfrm>
          <a:prstGeom prst="rect">
            <a:avLst/>
          </a:prstGeom>
          <a:gradFill rotWithShape="1">
            <a:gsLst>
              <a:gs pos="0">
                <a:srgbClr val="1B04A4"/>
              </a:gs>
              <a:gs pos="100000">
                <a:srgbClr val="FFF8A3">
                  <a:alpha val="1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pic>
        <p:nvPicPr>
          <p:cNvPr id="14346" name="Picture 14" descr="Web Design Manchester - specialist in affordable web design, search engine optimization, e-commerce applications and free hosting"/>
          <p:cNvPicPr>
            <a:picLocks noChangeAspect="1" noChangeArrowheads="1"/>
          </p:cNvPicPr>
          <p:nvPr userDrawn="1"/>
        </p:nvPicPr>
        <p:blipFill>
          <a:blip r:embed="rId15"/>
          <a:srcRect l="7910" t="2655" r="23018" b="-2963"/>
          <a:stretch>
            <a:fillRect/>
          </a:stretch>
        </p:blipFill>
        <p:spPr bwMode="auto">
          <a:xfrm>
            <a:off x="9781117" y="1"/>
            <a:ext cx="1532467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007" name="Rectangle 15"/>
          <p:cNvSpPr>
            <a:spLocks noChangeArrowheads="1"/>
          </p:cNvSpPr>
          <p:nvPr userDrawn="1"/>
        </p:nvSpPr>
        <p:spPr bwMode="auto">
          <a:xfrm>
            <a:off x="9776885" y="401638"/>
            <a:ext cx="1570567" cy="330200"/>
          </a:xfrm>
          <a:prstGeom prst="rect">
            <a:avLst/>
          </a:prstGeom>
          <a:gradFill rotWithShape="1">
            <a:gsLst>
              <a:gs pos="0">
                <a:srgbClr val="030797"/>
              </a:gs>
              <a:gs pos="50000">
                <a:schemeClr val="hlink">
                  <a:alpha val="42999"/>
                </a:schemeClr>
              </a:gs>
              <a:gs pos="100000">
                <a:srgbClr val="03079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463416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99608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FF0000"/>
        </a:buClr>
        <a:buFont typeface="Arial" charset="0"/>
        <a:buChar char="►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Font typeface="Wingdings" charset="2"/>
        <a:buChar char="u"/>
        <a:defRPr sz="2000">
          <a:solidFill>
            <a:srgbClr val="FFFF00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chemeClr val="hlink"/>
        </a:buClr>
        <a:buFont typeface="Arial" charset="0"/>
        <a:buChar char="►"/>
        <a:defRPr sz="2000">
          <a:solidFill>
            <a:schemeClr val="hlink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>
          <a:solidFill>
            <a:srgbClr val="66FF33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 userDrawn="1"/>
        </p:nvSpPr>
        <p:spPr bwMode="auto">
          <a:xfrm>
            <a:off x="0" y="407989"/>
            <a:ext cx="12192000" cy="320675"/>
          </a:xfrm>
          <a:prstGeom prst="rect">
            <a:avLst/>
          </a:prstGeom>
          <a:solidFill>
            <a:srgbClr val="0700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739775"/>
            <a:ext cx="87587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151" y="2143126"/>
            <a:ext cx="103759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algn="ctr" defTabSz="914400" fontAlgn="base">
              <a:spcAft>
                <a:spcPct val="0"/>
              </a:spcAft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463416"/>
                  </a:outerShdw>
                </a:effectLst>
              </a:defRPr>
            </a:lvl1pPr>
          </a:lstStyle>
          <a:p>
            <a:pPr defTabSz="914400" fontAlgn="base">
              <a:spcAft>
                <a:spcPct val="0"/>
              </a:spcAft>
            </a:pPr>
            <a:fld id="{A690844C-14EE-6349-AC64-D1E6540A74EB}" type="slidenum">
              <a:rPr lang="en-US" smtClean="0">
                <a:solidFill>
                  <a:srgbClr val="FFFFFF"/>
                </a:solidFill>
                <a:ea typeface="ＭＳ Ｐゴシック" charset="-128"/>
              </a:rPr>
              <a:pPr defTabSz="914400" fontAlgn="base"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13001" name="Rectangle 9"/>
          <p:cNvSpPr>
            <a:spLocks noChangeArrowheads="1"/>
          </p:cNvSpPr>
          <p:nvPr userDrawn="1"/>
        </p:nvSpPr>
        <p:spPr bwMode="auto">
          <a:xfrm>
            <a:off x="9798051" y="398464"/>
            <a:ext cx="1479549" cy="320675"/>
          </a:xfrm>
          <a:prstGeom prst="rect">
            <a:avLst/>
          </a:prstGeom>
          <a:gradFill rotWithShape="1">
            <a:gsLst>
              <a:gs pos="0">
                <a:srgbClr val="0000A4"/>
              </a:gs>
              <a:gs pos="100000">
                <a:srgbClr val="0000A4">
                  <a:gamma/>
                  <a:shade val="46275"/>
                  <a:invGamma/>
                  <a:alpha val="14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213003" name="Rectangle 11"/>
          <p:cNvSpPr>
            <a:spLocks noChangeArrowheads="1"/>
          </p:cNvSpPr>
          <p:nvPr userDrawn="1"/>
        </p:nvSpPr>
        <p:spPr bwMode="auto">
          <a:xfrm>
            <a:off x="9766300" y="398463"/>
            <a:ext cx="1568451" cy="330200"/>
          </a:xfrm>
          <a:prstGeom prst="rect">
            <a:avLst/>
          </a:prstGeom>
          <a:gradFill rotWithShape="1">
            <a:gsLst>
              <a:gs pos="0">
                <a:srgbClr val="1B04A4"/>
              </a:gs>
              <a:gs pos="100000">
                <a:srgbClr val="FFF8A3">
                  <a:alpha val="1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pic>
        <p:nvPicPr>
          <p:cNvPr id="14346" name="Picture 14" descr="Web Design Manchester - specialist in affordable web design, search engine optimization, e-commerce applications and free hosting"/>
          <p:cNvPicPr>
            <a:picLocks noChangeAspect="1" noChangeArrowheads="1"/>
          </p:cNvPicPr>
          <p:nvPr userDrawn="1"/>
        </p:nvPicPr>
        <p:blipFill>
          <a:blip r:embed="rId15"/>
          <a:srcRect l="7910" t="2655" r="23018" b="-2963"/>
          <a:stretch>
            <a:fillRect/>
          </a:stretch>
        </p:blipFill>
        <p:spPr bwMode="auto">
          <a:xfrm>
            <a:off x="9781117" y="1"/>
            <a:ext cx="1532467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007" name="Rectangle 15"/>
          <p:cNvSpPr>
            <a:spLocks noChangeArrowheads="1"/>
          </p:cNvSpPr>
          <p:nvPr userDrawn="1"/>
        </p:nvSpPr>
        <p:spPr bwMode="auto">
          <a:xfrm>
            <a:off x="9776885" y="401638"/>
            <a:ext cx="1570567" cy="330200"/>
          </a:xfrm>
          <a:prstGeom prst="rect">
            <a:avLst/>
          </a:prstGeom>
          <a:gradFill rotWithShape="1">
            <a:gsLst>
              <a:gs pos="0">
                <a:srgbClr val="030797"/>
              </a:gs>
              <a:gs pos="50000">
                <a:schemeClr val="hlink">
                  <a:alpha val="42999"/>
                </a:schemeClr>
              </a:gs>
              <a:gs pos="100000">
                <a:srgbClr val="03079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effectLst>
                <a:outerShdw blurRad="38100" dist="38100" dir="2700000" algn="tl">
                  <a:srgbClr val="463416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967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FF0000"/>
        </a:buClr>
        <a:buFont typeface="Arial" charset="0"/>
        <a:buChar char="►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Font typeface="Wingdings" charset="2"/>
        <a:buChar char="u"/>
        <a:defRPr sz="2000">
          <a:solidFill>
            <a:srgbClr val="FFFF00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chemeClr val="hlink"/>
        </a:buClr>
        <a:buFont typeface="Arial" charset="0"/>
        <a:buChar char="►"/>
        <a:defRPr sz="2000">
          <a:solidFill>
            <a:schemeClr val="hlink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>
          <a:solidFill>
            <a:srgbClr val="66FF33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2"/>
          </a:solidFill>
          <a:latin typeface="+mj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File:Descartes_mind_and_body.gif" TargetMode="Externa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en.wikipedia.org/wiki/File:Descartes-reflex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2545823" y="2031079"/>
            <a:ext cx="6626225" cy="285750"/>
          </a:xfrm>
          <a:prstGeom prst="rect">
            <a:avLst/>
          </a:prstGeom>
          <a:gradFill rotWithShape="1">
            <a:gsLst>
              <a:gs pos="0">
                <a:srgbClr val="8C3D91">
                  <a:alpha val="86000"/>
                </a:srgbClr>
              </a:gs>
              <a:gs pos="12000">
                <a:srgbClr val="7005D4">
                  <a:alpha val="77000"/>
                </a:srgbClr>
              </a:gs>
              <a:gs pos="30000">
                <a:srgbClr val="181CC7">
                  <a:alpha val="63500"/>
                </a:srgbClr>
              </a:gs>
              <a:gs pos="60001">
                <a:srgbClr val="0A128C">
                  <a:alpha val="40999"/>
                </a:srgbClr>
              </a:gs>
              <a:gs pos="100000">
                <a:srgbClr val="000000">
                  <a:alpha val="11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463416"/>
                </a:outerShdw>
              </a:effectLst>
              <a:ea typeface="ＭＳ Ｐゴシック" charset="-128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867603"/>
            <a:ext cx="9144000" cy="1031875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Arial" charset="0"/>
              <a:buNone/>
            </a:pPr>
            <a:r>
              <a:rPr lang="fa-IR" sz="2800" b="1" dirty="0" smtClean="0">
                <a:latin typeface="Times New Roman" charset="0"/>
                <a:ea typeface="ＭＳ Ｐゴシック" charset="-128"/>
                <a:cs typeface="ＭＳ Ｐゴシック" charset="-128"/>
              </a:rPr>
              <a:t>احمد سهرابی</a:t>
            </a:r>
            <a:endParaRPr lang="en-US" sz="2800" b="1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10000"/>
              </a:spcBef>
              <a:buFont typeface="Arial" charset="0"/>
              <a:buNone/>
            </a:pPr>
            <a:r>
              <a:rPr lang="fa-IR" sz="2800" dirty="0" smtClean="0">
                <a:latin typeface="Times New Roman" charset="0"/>
                <a:ea typeface="ＭＳ Ｐゴシック" charset="-128"/>
                <a:cs typeface="ＭＳ Ｐゴシック" charset="-128"/>
              </a:rPr>
              <a:t>دانشگاه کردستان</a:t>
            </a:r>
            <a:endParaRPr lang="en-US" sz="2800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10000"/>
              </a:spcBef>
              <a:buFont typeface="Arial" charset="0"/>
              <a:buNone/>
            </a:pPr>
            <a:r>
              <a:rPr lang="fa-IR" sz="1800" b="1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پاییز 1393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auto">
          <a:xfrm>
            <a:off x="1701800" y="411164"/>
            <a:ext cx="3562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sz="1400" b="1" dirty="0" smtClean="0">
                <a:solidFill>
                  <a:srgbClr val="00FFCC"/>
                </a:solidFill>
                <a:latin typeface="Times New Roman" charset="0"/>
                <a:ea typeface="ＭＳ Ｐゴシック" charset="-128"/>
              </a:rPr>
              <a:t>کارگاه بهداشت حرفه ای/ دانشگاه علوم پزشکی کردستان </a:t>
            </a:r>
            <a:endParaRPr lang="en-US" sz="1400" b="1" dirty="0">
              <a:solidFill>
                <a:srgbClr val="00FFCC"/>
              </a:solidFill>
              <a:latin typeface="Times New Roman" charset="0"/>
              <a:ea typeface="ＭＳ Ｐゴシック" charset="-128"/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7733773" y="1669130"/>
          <a:ext cx="110331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4" imgW="3453968" imgH="2984127" progId="">
                  <p:embed/>
                </p:oleObj>
              </mc:Choice>
              <mc:Fallback>
                <p:oleObj name="Image" r:id="rId4" imgW="3453968" imgH="298412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3773" y="1669130"/>
                        <a:ext cx="1103313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3" name="Picture 12" descr="AvengerIIFX"/>
          <p:cNvPicPr>
            <a:picLocks noChangeAspect="1" noChangeArrowheads="1"/>
          </p:cNvPicPr>
          <p:nvPr/>
        </p:nvPicPr>
        <p:blipFill>
          <a:blip r:embed="rId6"/>
          <a:srcRect l="17360" r="17451"/>
          <a:stretch>
            <a:fillRect/>
          </a:stretch>
        </p:blipFill>
        <p:spPr bwMode="auto">
          <a:xfrm>
            <a:off x="7754411" y="2634329"/>
            <a:ext cx="1120775" cy="1009650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</p:pic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6094949" y="2031078"/>
            <a:ext cx="2744787" cy="284556"/>
          </a:xfrm>
          <a:prstGeom prst="rect">
            <a:avLst/>
          </a:prstGeom>
          <a:gradFill rotWithShape="1">
            <a:gsLst>
              <a:gs pos="0">
                <a:srgbClr val="36116D"/>
              </a:gs>
              <a:gs pos="100000">
                <a:srgbClr val="FFF8A3">
                  <a:alpha val="1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3720572" y="3680212"/>
            <a:ext cx="5200650" cy="304800"/>
          </a:xfrm>
          <a:prstGeom prst="rect">
            <a:avLst/>
          </a:prstGeom>
          <a:gradFill rotWithShape="1">
            <a:gsLst>
              <a:gs pos="0">
                <a:srgbClr val="07009A">
                  <a:alpha val="80000"/>
                </a:srgbClr>
              </a:gs>
              <a:gs pos="100000">
                <a:schemeClr val="hlink">
                  <a:alpha val="28999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 rot="10800000">
            <a:off x="7722062" y="2974472"/>
            <a:ext cx="2945938" cy="314325"/>
          </a:xfrm>
          <a:prstGeom prst="rect">
            <a:avLst/>
          </a:prstGeom>
          <a:gradFill rotWithShape="1">
            <a:gsLst>
              <a:gs pos="0">
                <a:srgbClr val="1B04A4"/>
              </a:gs>
              <a:gs pos="100000">
                <a:srgbClr val="36116D">
                  <a:alpha val="2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774482" y="2523338"/>
            <a:ext cx="4938074" cy="117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 eaLnBrk="0" fontAlgn="base" hangingPunct="0">
              <a:lnSpc>
                <a:spcPts val="4100"/>
              </a:lnSpc>
              <a:spcBef>
                <a:spcPct val="0"/>
              </a:spcBef>
              <a:spcAft>
                <a:spcPct val="0"/>
              </a:spcAft>
            </a:pPr>
            <a:r>
              <a:rPr lang="fa-IR" sz="5400" dirty="0" smtClean="0">
                <a:solidFill>
                  <a:srgbClr val="FFFF00"/>
                </a:solidFill>
                <a:latin typeface="Times New Roman" charset="0"/>
                <a:ea typeface="Futura" charset="0"/>
                <a:cs typeface="Futura" charset="0"/>
              </a:rPr>
              <a:t>ارگونومی </a:t>
            </a:r>
          </a:p>
          <a:p>
            <a:pPr algn="r" defTabSz="914400" eaLnBrk="0" fontAlgn="base" hangingPunct="0">
              <a:lnSpc>
                <a:spcPts val="4100"/>
              </a:lnSpc>
              <a:spcBef>
                <a:spcPct val="0"/>
              </a:spcBef>
              <a:spcAft>
                <a:spcPct val="0"/>
              </a:spcAft>
            </a:pPr>
            <a:r>
              <a:rPr lang="fa-IR" sz="5400" dirty="0">
                <a:solidFill>
                  <a:srgbClr val="FFFF00"/>
                </a:solidFill>
                <a:latin typeface="Times New Roman" charset="0"/>
                <a:ea typeface="Futura" charset="0"/>
                <a:cs typeface="Futura" charset="0"/>
              </a:rPr>
              <a:t> </a:t>
            </a:r>
            <a:r>
              <a:rPr lang="fa-IR" sz="5400" dirty="0" smtClean="0">
                <a:solidFill>
                  <a:srgbClr val="FFFF00"/>
                </a:solidFill>
                <a:latin typeface="Times New Roman" charset="0"/>
                <a:ea typeface="Futura" charset="0"/>
                <a:cs typeface="Futura" charset="0"/>
              </a:rPr>
              <a:t>           شناختی</a:t>
            </a:r>
            <a:endParaRPr lang="en-US" sz="7200" dirty="0">
              <a:solidFill>
                <a:srgbClr val="FF66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Futura" charset="0"/>
              <a:ea typeface="Futura" charset="0"/>
              <a:cs typeface="Fu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 rtl="1"/>
            <a:r>
              <a:rPr lang="fa-IR" sz="3600" dirty="0" smtClean="0"/>
              <a:t>سلسله مراتب پردازش بینایی و زبان:</a:t>
            </a:r>
            <a:br>
              <a:rPr lang="fa-IR" sz="3600" dirty="0" smtClean="0"/>
            </a:br>
            <a:r>
              <a:rPr lang="fa-IR" sz="3600" dirty="0" smtClean="0"/>
              <a:t> البته موازی با پرکردن/ساختن/تفسیر</a:t>
            </a:r>
            <a:endParaRPr lang="en-US" sz="360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4726" y="3860414"/>
            <a:ext cx="455240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7200" dirty="0" smtClean="0">
                <a:latin typeface="Tahoma" panose="020B0604030504040204" pitchFamily="34" charset="0"/>
              </a:rPr>
              <a:t>T  </a:t>
            </a:r>
            <a:r>
              <a:rPr lang="en-US" altLang="en-US" sz="7200" dirty="0">
                <a:latin typeface="Tahoma" panose="020B0604030504040204" pitchFamily="34" charset="0"/>
              </a:rPr>
              <a:t>E C  </a:t>
            </a:r>
            <a:r>
              <a:rPr lang="en-US" altLang="en-US" sz="7200" dirty="0" smtClean="0">
                <a:latin typeface="Tahoma" panose="020B0604030504040204" pitchFamily="34" charset="0"/>
              </a:rPr>
              <a:t>T</a:t>
            </a:r>
            <a:endParaRPr lang="en-US" altLang="en-US" sz="2000" dirty="0"/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  <a:buFont typeface="Monotype Sorts" pitchFamily="2" charset="2"/>
              <a:buNone/>
            </a:pPr>
            <a:endParaRPr lang="en-US" altLang="en-US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914400" y="4090852"/>
            <a:ext cx="76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295400" y="4090852"/>
            <a:ext cx="76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14400" y="4395652"/>
            <a:ext cx="3810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H="1">
            <a:off x="2873829" y="4128952"/>
            <a:ext cx="76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254829" y="4128952"/>
            <a:ext cx="76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873829" y="4433752"/>
            <a:ext cx="3810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8757623" y="3907471"/>
            <a:ext cx="731837" cy="268287"/>
          </a:xfrm>
          <a:custGeom>
            <a:avLst/>
            <a:gdLst>
              <a:gd name="T0" fmla="*/ 0 w 461"/>
              <a:gd name="T1" fmla="*/ 67 h 169"/>
              <a:gd name="T2" fmla="*/ 58 w 461"/>
              <a:gd name="T3" fmla="*/ 3 h 169"/>
              <a:gd name="T4" fmla="*/ 122 w 461"/>
              <a:gd name="T5" fmla="*/ 35 h 169"/>
              <a:gd name="T6" fmla="*/ 167 w 461"/>
              <a:gd name="T7" fmla="*/ 86 h 169"/>
              <a:gd name="T8" fmla="*/ 295 w 461"/>
              <a:gd name="T9" fmla="*/ 73 h 169"/>
              <a:gd name="T10" fmla="*/ 391 w 461"/>
              <a:gd name="T11" fmla="*/ 54 h 169"/>
              <a:gd name="T12" fmla="*/ 461 w 461"/>
              <a:gd name="T13" fmla="*/ 92 h 169"/>
              <a:gd name="T14" fmla="*/ 442 w 461"/>
              <a:gd name="T15" fmla="*/ 163 h 169"/>
              <a:gd name="T16" fmla="*/ 416 w 461"/>
              <a:gd name="T17" fmla="*/ 169 h 169"/>
              <a:gd name="T18" fmla="*/ 346 w 461"/>
              <a:gd name="T19" fmla="*/ 118 h 169"/>
              <a:gd name="T20" fmla="*/ 275 w 461"/>
              <a:gd name="T21" fmla="*/ 131 h 169"/>
              <a:gd name="T22" fmla="*/ 167 w 461"/>
              <a:gd name="T23" fmla="*/ 111 h 169"/>
              <a:gd name="T24" fmla="*/ 64 w 461"/>
              <a:gd name="T25" fmla="*/ 143 h 169"/>
              <a:gd name="T26" fmla="*/ 39 w 461"/>
              <a:gd name="T27" fmla="*/ 137 h 169"/>
              <a:gd name="T28" fmla="*/ 0 w 461"/>
              <a:gd name="T29" fmla="*/ 6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1" h="169">
                <a:moveTo>
                  <a:pt x="0" y="67"/>
                </a:moveTo>
                <a:cubicBezTo>
                  <a:pt x="45" y="55"/>
                  <a:pt x="35" y="37"/>
                  <a:pt x="58" y="3"/>
                </a:cubicBezTo>
                <a:cubicBezTo>
                  <a:pt x="117" y="17"/>
                  <a:pt x="99" y="0"/>
                  <a:pt x="122" y="35"/>
                </a:cubicBezTo>
                <a:cubicBezTo>
                  <a:pt x="131" y="65"/>
                  <a:pt x="139" y="72"/>
                  <a:pt x="167" y="86"/>
                </a:cubicBezTo>
                <a:cubicBezTo>
                  <a:pt x="239" y="73"/>
                  <a:pt x="204" y="65"/>
                  <a:pt x="295" y="73"/>
                </a:cubicBezTo>
                <a:cubicBezTo>
                  <a:pt x="332" y="69"/>
                  <a:pt x="356" y="62"/>
                  <a:pt x="391" y="54"/>
                </a:cubicBezTo>
                <a:cubicBezTo>
                  <a:pt x="424" y="59"/>
                  <a:pt x="450" y="57"/>
                  <a:pt x="461" y="92"/>
                </a:cubicBezTo>
                <a:cubicBezTo>
                  <a:pt x="460" y="97"/>
                  <a:pt x="448" y="158"/>
                  <a:pt x="442" y="163"/>
                </a:cubicBezTo>
                <a:cubicBezTo>
                  <a:pt x="435" y="169"/>
                  <a:pt x="425" y="167"/>
                  <a:pt x="416" y="169"/>
                </a:cubicBezTo>
                <a:cubicBezTo>
                  <a:pt x="378" y="157"/>
                  <a:pt x="401" y="131"/>
                  <a:pt x="346" y="118"/>
                </a:cubicBezTo>
                <a:cubicBezTo>
                  <a:pt x="309" y="137"/>
                  <a:pt x="314" y="121"/>
                  <a:pt x="275" y="131"/>
                </a:cubicBezTo>
                <a:cubicBezTo>
                  <a:pt x="226" y="168"/>
                  <a:pt x="213" y="135"/>
                  <a:pt x="167" y="111"/>
                </a:cubicBezTo>
                <a:cubicBezTo>
                  <a:pt x="118" y="117"/>
                  <a:pt x="102" y="119"/>
                  <a:pt x="64" y="143"/>
                </a:cubicBezTo>
                <a:cubicBezTo>
                  <a:pt x="56" y="141"/>
                  <a:pt x="42" y="145"/>
                  <a:pt x="39" y="137"/>
                </a:cubicBezTo>
                <a:cubicBezTo>
                  <a:pt x="4" y="55"/>
                  <a:pt x="58" y="38"/>
                  <a:pt x="0" y="67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450185" y="2994160"/>
            <a:ext cx="435863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a-IR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سلسله مراتب نیازها</a:t>
            </a:r>
            <a:endParaRPr lang="en-US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5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a-IR" sz="4000" b="1" dirty="0" smtClean="0">
                <a:effectLst/>
              </a:rPr>
              <a:t>دنیای امروزی: پر از واژه-عدد-علایم-رنگ</a:t>
            </a:r>
            <a:r>
              <a:rPr lang="en-US" sz="4000" dirty="0">
                <a:effectLst/>
              </a:rPr>
              <a:t/>
            </a:r>
            <a:br>
              <a:rPr lang="en-US" sz="4000" dirty="0">
                <a:effectLst/>
              </a:rPr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3633" y="3641634"/>
            <a:ext cx="4669536" cy="2670048"/>
          </a:xfrm>
        </p:spPr>
        <p:txBody>
          <a:bodyPr/>
          <a:lstStyle/>
          <a:p>
            <a:r>
              <a:rPr lang="fa-IR" sz="3200" b="1" dirty="0" smtClean="0"/>
              <a:t> زرد سبز آبی قرمز</a:t>
            </a:r>
          </a:p>
          <a:p>
            <a:r>
              <a:rPr lang="fa-IR" sz="3200" b="1" dirty="0" smtClean="0">
                <a:solidFill>
                  <a:srgbClr val="00B050"/>
                </a:solidFill>
              </a:rPr>
              <a:t> </a:t>
            </a:r>
            <a:r>
              <a:rPr lang="fa-IR" sz="3200" b="1" dirty="0" smtClean="0">
                <a:solidFill>
                  <a:srgbClr val="FFFF00"/>
                </a:solidFill>
              </a:rPr>
              <a:t>زرد</a:t>
            </a:r>
            <a:r>
              <a:rPr lang="fa-IR" sz="3200" b="1" dirty="0" smtClean="0">
                <a:solidFill>
                  <a:srgbClr val="00B050"/>
                </a:solidFill>
              </a:rPr>
              <a:t> سبز</a:t>
            </a:r>
            <a:r>
              <a:rPr lang="fa-IR" sz="3200" b="1" dirty="0" smtClean="0"/>
              <a:t> </a:t>
            </a:r>
            <a:r>
              <a:rPr lang="fa-IR" sz="3200" b="1" dirty="0">
                <a:solidFill>
                  <a:srgbClr val="00B0F0"/>
                </a:solidFill>
              </a:rPr>
              <a:t>آبی</a:t>
            </a:r>
            <a:r>
              <a:rPr lang="fa-IR" sz="3200" b="1" dirty="0"/>
              <a:t> </a:t>
            </a:r>
            <a:r>
              <a:rPr lang="fa-IR" sz="3200" b="1" dirty="0" smtClean="0">
                <a:solidFill>
                  <a:srgbClr val="FF0000"/>
                </a:solidFill>
              </a:rPr>
              <a:t>قرمز</a:t>
            </a:r>
            <a:endParaRPr lang="fa-IR" sz="3200" b="1" dirty="0">
              <a:solidFill>
                <a:srgbClr val="FF0000"/>
              </a:solidFill>
            </a:endParaRPr>
          </a:p>
          <a:p>
            <a:r>
              <a:rPr lang="fa-IR" sz="3200" b="1" dirty="0" smtClean="0">
                <a:solidFill>
                  <a:srgbClr val="00B0F0"/>
                </a:solidFill>
              </a:rPr>
              <a:t>زرد</a:t>
            </a:r>
            <a:r>
              <a:rPr lang="fa-IR" sz="3200" b="1" dirty="0" smtClean="0">
                <a:solidFill>
                  <a:srgbClr val="FF0000"/>
                </a:solidFill>
              </a:rPr>
              <a:t> سبز</a:t>
            </a:r>
            <a:r>
              <a:rPr lang="fa-IR" sz="3200" b="1" dirty="0" smtClean="0"/>
              <a:t> </a:t>
            </a:r>
            <a:r>
              <a:rPr lang="fa-IR" sz="3200" b="1" dirty="0">
                <a:solidFill>
                  <a:srgbClr val="FFFF00"/>
                </a:solidFill>
              </a:rPr>
              <a:t>آبی</a:t>
            </a:r>
            <a:r>
              <a:rPr lang="fa-IR" sz="3200" b="1" dirty="0"/>
              <a:t> </a:t>
            </a:r>
            <a:r>
              <a:rPr lang="fa-IR" sz="3200" b="1" dirty="0">
                <a:solidFill>
                  <a:srgbClr val="00B050"/>
                </a:solidFill>
              </a:rPr>
              <a:t>قرمز</a:t>
            </a:r>
          </a:p>
          <a:p>
            <a:endParaRPr lang="fa-IR" dirty="0" smtClean="0"/>
          </a:p>
          <a:p>
            <a:endParaRPr lang="en-US" dirty="0"/>
          </a:p>
        </p:txBody>
      </p:sp>
      <p:pic>
        <p:nvPicPr>
          <p:cNvPr id="1026" name="Picture 2" descr="http://www.dotlessbraille.org/Numer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" y="1943099"/>
            <a:ext cx="47625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361" y="2183892"/>
            <a:ext cx="2686050" cy="3914775"/>
          </a:xfrm>
          <a:prstGeom prst="rect">
            <a:avLst/>
          </a:prstGeom>
        </p:spPr>
      </p:pic>
      <p:sp>
        <p:nvSpPr>
          <p:cNvPr id="8" name="AutoShape 10" descr="data:image/jpeg;base64,/9j/4AAQSkZJRgABAQAAAQABAAD/2wCEAAkGBhQQEBUUExQUFBUWGBUUFRgXGBUaGBgWFxQWFRgVHBgXGyYeFxkkHBQUHy8gIycpLC0sGB8xNTAqNSYrLCkBCQoKDgwOGg8PGikkHyQsLCwsLC8sLSwsKSwsLCwsLCwqLC0sLCwsLywsLCksLCwsLCwsLSwqLCwsLSkpKSwsL//AABEIAOEA4QMBIgACEQEDEQH/xAAcAAACAgMBAQAAAAAAAAAAAAAFBgAHAQMEAgj/xABOEAABAgMDBggHDAgHAQEAAAABAgMABBEFITEGEkFRYXEHEyIygZGh0VJygpKxwfAUFRcjMzVCYrKz0+EWNFNUc6Kj0kN0g5O0wuPiCP/EABsBAAEFAQEAAAAAAAAAAAAAAAUBAgMEBgAH/8QANhEAAQMCAwQJBAICAgMAAAAAAQACAwQREiExBTJBURMUIlJhcYGRobHB0fAVM0LhI/EGNHL/2gAMAwEAAhEDEQA/ALxiRIkcuUhA4U8m89sTSBykUS7TSityvJJ6jsh/jw80FpKVAFKgUkHAgihERTRCVhaVDPCJoywr5+smd4twaj6dHd0w5IVUVEK+VVgmSmVtGubzmzrQcOkXg7RBDJ60M5OacR7dvqjHVMRY7P1WBq4SxxvroUagTb1n56M4Yj27e6C9IwpFRQ6YrC4NwqgJBuEo5OW2qTmUOpqQDRY8JB5yfWNoEXzLTKXEJWg5yVAKSRpBFQYoO2pHi3CdB9P549cPfBXlJUGUWbxVbW7FSOjnDerVGi2dUZ4DofqtXsmrF8B0OnmrGgLlj+pO+R94iDUBcsf1J3yPvEQVqv6H/wDyfotK3UJDsH9YR5X2TFhxXlg/rCfK+yYsOPO5t/0/KuBSEfK75ceL/wBlQ8Qj5XfLjxf+yobFvhcUycH/AOrL/iq+w3DPCzwf/qy/4qvsNwzR6FQ/+uzyVR2qwTFRZXW77rmCQfi0chvaNKuk37qQ5cIFvcSzxKTy3QQdjeCj04deqK+smQLzoTS7E93T3wK2vVAf8Y0GZ/Ct00f+SYckbJoOMUMcN2jv6oaI8y7AQkJGj0xsjFPcXuuVcuvCroRsqLU4xzMGAx36B0ek7IZMo7T4ls0xOG/QPX0Qk2dIrmXktpvUs46tJUdgFTFujhL3Xt5eaUmwTXwc2DnrMwsclFUt7V0vV0A03nZFixz2fIpYaQ2gUSgAD1k7Sanpjoj0KlgEEYZ7+aEyPxuupEiRIsqNSJEiRy5SJFX5JcNDblG50BpWHGpB4s+MnFB23jdFmMPpWkKQoKSRUKSQQRrBFxEMa8OFwmMka8XaVsiRIkPT0rcIOTfuuWKkCrrVVo1qH0kdIFRtA1xT0nMltYV17va+PoqKZ4RMm/csznoFGnqqTqSr6SOs1Gw7IEbRp7jpB6oDtWlDh0o8j+UTlXwtIIjdSFnJu0aHMPRu/L17IZ4zJbY2WQc3CbFD7YkQ62dY9q9HfClKTS5d1K0nNW2oEbwe0eqH2kKmUdnZis8YHH1d3VE0L8LlPBIWOt+3V0WHa6ZuXQ8jBQvHgqFykncaxyZY/qTvkfeIiveDHKTiH+IWfi3jydSXcB53N35sWFlj+pO+R94iNOZulpXu44Tf2W9oqgTsDuPHzSHYP6wjyvsmLEiu7B/WEeV9kxYkYSXf9B90VCkI2V3y48X/ALKh5hGyu+XHi/8AZUJHvhKmXg//AFZf8VX2G4YZqaS0hS1miUgqJ2CF7g//AFZf8VX2G4D8I9vXiWQdSnfSlH/bzY3EU4go2vPLLzVcMxvslG2bUVNPrdV9I3DUkXJT1dtYbslrJ4pvOI5R9P5YdcLeTVll50HQn0/ljvpFhIQAABgLhGLrJi91j5lE90WCxSPDzgSkk6I2wsZXWtmJ4tJvN3eeitN52RSa0uNguGaXLctEvOk1qBUDfpPq3CHfg7sHi2zMLHKcFEbG9flEV3Aa4TcmLEM3MJR9Acpw6kDRvOHTsi4kICQABQAUAGAA0RstkUgH/IdBkPPmqtTJ/iF6iRIkaNUVIkYKqXmEzKPhLaYqhijzmFa/FpO8c/ou2xHJKyMXcbJ7I3SGzQnSJFO/CbO+E3/tjviRT/kYfFWuoyeCrWbs5bZvBgnkzlrM2eqrK+QTVTar21eT9E7U0MHVtBQoRUQIn8nq3o6tP5wPjnI1WKiqS05q4MkuFKWnqIWeIeN2Ys8lR+ovA7jQ7DDnHyc/LKQaEQ45JcKszJUQ4fdDIuzVnlpH1V49BqNVIJx1IO8jEVYDve6+gIE5UWEmdlltGgVzkHwVjA7sQdhMasmsspa0E1Yc5QFVNqucTvTpG0VG2DcWyGvbbgVdIbI22oK+dFJUy4QQUrQSCDoINCD2iHOy5wOtg+3to6I6OFPJvMWJpA5K6JdpoV9FfSBTeBrhTsG0OLXQ4H2p7aoydXAY3EcvosRXUxieRy+QnGNE9KhxBB9tkb0muEeooodZV5MMltZF9RgfQYtNrKL3bZC1E/GI4tDo+sHEUVuUL99RohWtqweNBWnnDAaDrFYD2DNqaW40agOIUlSfrI+NRdrqig8aCsDpAwi28CPwtNs10sD2OeMn/oTFYagH0k3DlfZMWMDFa2YQVVBrddTbphysq06JCV4DA+qBj6F7o+lbry8FsQjEImVbgL9xBuIu8ZUNFoWqM2iMTp1fnCZagwMJFQvwGV2RGg+qU6JiybtZMrZ7rqtDigkeEooQEp6+ysIS1recJJzlrUSTrJNeqOmens5ptsHk1U6dRUo5gPmtgjYuCuS9k/GBSxjgNQpXrNKRbqHyOjDANxt/i6kiAaLnimWwbNDLQ1ke3Xj1QSpHqkYjNnPNSE3XLPzYaQVG7V39GMVpPzhdcKjpw3d+npg/lha+cri0m7Tu/M37gImQdg+6H+MUPi2qHYV4pT0YncNcE6CmMjhbU/ROc4MbmnTIywfcsuM4UccopeseCjoB6yYPxI4LXtxmURnPLCRoGKlbEpF5jeMa2FgaMgEKN3u8V3wAyhy0l5IEKVnuaG0UKvKOCBvv2GETKLhLefqhirLeFf8AEUN45nRfthSYl1OHkgk6Tv1mB1RtFrco/dEIaEnN/sjGUOWcxO1ClZjehtFaeUcV9N2wQNkrLW6bhdr7tcHrMyVpRTl+z8u/qhgaYCBRIpGcnrHPN73PNFmRNYLBK/6JK1n+XvjENkSKnTyc1LYckjiMiAtn5QBVy8dftj0QabWFCoNRsg4QRqvHy0t1WuYkkuDlDp0wvWhk6pN6Lx7aNENAj2IVri3ROa4t0VftOrZWFJKkLSapUkkEHWCPVFm5JcNK0UbnUlxOAdQBnjxki5W8UOwwEnrGQ6MKHs6vWIWbQsRbRwqPbTFyKoLVfhqi08vovpFL0vaMsoIWl1pwFJKTX80qFxobwRFH2vZa5V9bS+cg0rrGKVDYRQwu2Nbz8k5xjDim1aaYKGpSTcobxDhPZVptYIzkBubQM0ZvMfTjmprelwGpCTWtSAakAyVNp23G8PlS1lqllwO0PlHMn5kuMg6jTp09/TBLN2GFjJObzc9OioI6iD6BDjLuVED20TXNBBsmwbEiqIWva4tPHjx9F44nkwrW+0WyHUjlIKVjaUKCgOyHMpugJbUtVJgjGAwADgtQyFscbYxoAAPRBrCoha2xzUqIT4mKD0pKT0w3y5uhFspea4jxcw72jmD+nxMPMmaiJJBmnt0Xp7CFbKRw5pCeceSnxjcB1kQ1TJoITbafo4CMUVcHjJHI/qFuOjGa5xyUslgKdURekHMR4jaQ0g9KUA9MN8hyFA6qQCyeks1AGoAQxhuGygOuDxStyRoOAitRSBVs2ylttVDU00eius4dMczzl0LluzVU5o0kV6L4AnZMbGuc5xPwpQ7MIUlK3nAAM5a1AAayTQCLesqRbkJUJUpKUpGc4skAFR5yiTtuGwCKwsi1kSJ45SeMdKfikVoEhQ+VWdFQeSMSCTcCkkRbWUL84rOeWSBzUi5CdyfWanbF2kcylaXEdo8OQT3QumPIfVO+UfCkBVEoKnDjVC7yUnHerqMV9MzTj7hUtSnFq0mpJ2bBswjss6wXHjgQO38umGyzrAbZGAJ9uv2uipU17pDmb+HBXoqdkYy/2l2y8l1LvXcPbTp6OuGmUs5DQASMPa7VHXSJAp73P1VgHkvMYMZUaYwItLKFDVwvPto9ZhgBJsEoRWJCh+ly9R6x/bGYk6CTkuuOaTcosk5mQXmvtlIJolYvQrxVa9hodkcklaq2jcbvbrj6km5NDyChxCVoUKKSoAgjaDFW5W8CoNXJFWacSys3eQs4bldYjaS0vLNefzUfdzSlZ9uIcx5J7PygoIQ56QdlnCh1C2nE4pUCDv2jaLjHbZ2UC27jePbq6OqBr4iNEJfAW6JxEZKARQio2xySNpodFxodR9WuO0RCq64m8lWXnOVnAEGgBpfov1Y3Xxpm+DwJNUOqpqKQT1gj0QYZrnJpjUU31hpcYrFyA3FloNlxsmjcHDQ6+aQyVhzTxv3/AP7/AHnj89isa1QsA1iWrY4WDUQvkrac0lRP+5/6/b8bn3d/zR3dVgNLqI0TzFUwNsa1QsChg0rlCIU9IMy3xb3lJUNx5Cu3ieqHSzV1TC5lLKUIUNqeu4fzZp6IM2A9nNg7BEjswCmjIrtnVXQkzHxj5GtQT0J5au0s9UOFqLokwr2ExxjhV7VUc77JQOiOZkCVztbJosxjNAjucXSPDSKCOG0p8IBJMM1TlzWpaASCSYV3Xi4oEgKUaFtBFUgG8OuA4jSlB51ylcmgX6fmFPruFdKUkVFNC1DSNKUnHE8mgWbsyyM281Kiakm8km8kk4kxMLMHio95DGMmy4aqcUSTVRIqok3kkk3knTBqzsl2knOvO/H8uiCjcvQR0pF0BdoBrI8hmSiFO9xOui8obCRQAAbIyY9GOeanEtiqj0e2EAVeGa2RwT9roaF5Ffb2oIAWrlYVVS3hr0fn6N8AOW8sAZy1quAAJJ2AD0CJ46dztUpICJ2llItw0TyR7YDR6Y4rNsl6aczGkKcVidQ2qUbgNphzyc4LlLouaOYnHi0kZx8ZWCdwqdoixZCzm5dAQ0hKEjQkdp0k7TB6l2YbXdkPlD560DJuZ+FVnwVzfhM+er+yJFuRIJfx8Pj7ql12XwUiQp/CnZv7z/Sf/DifCnZv7z/Sf/DgjhPJD+mj7w90Zt3JuXnm8yYbSsfROCknWlQvT7VinsreB5+Wq5LVmGsc2nxqR4ouc8m/ZFkfCnZv7z/Sf/DifCnZv7z/AEn/AMOInwB+oUMnQyake6+eUOKQbqgjEbRrGuHTI+00vktuqOfcUDWBXOvOJwu346GvKu0LDtAFS3uLd0OoaeCvKHF0WN9+oiK2XYCkrrLPsv0NUFK+LcuwPFvZqq7E50UJKRzTci6oiFjZAbBwVqyUohBqBfrN5/KCCDWEqVt9SAlLwLa6CoWkpvpfQKAug1LWyDphuDDwWijaxjbMAARtxoGAtq2OFggiCLE+DHTnhUIpEhgLl3KmpqfO/wDv7Xjc9rkLXQUBRUKe2GuNWUDDaGVrWKgDDWTcE9MV1I2wpK+XpN2o1OHjenfzmTSHD2d5DK6rdTtIiAL7ZA/vwnTKOZLiCEig0HT+UF8hnQtsXDqGm+nbANl4Ot67ro7chnMx5be2o3E19cZmomklheHHMZ/b7oFsPaU09S5k7rkjLwtyCO5XKCWlXDCmGu71wFyYk+QDSleVureB6o7st1ZxQ2PpGnRp9Mb2qMtaropsqZYIW4HG5N/QZflbeFgdclSemg2k34QmzUwqZXRN40VvHjEaRqTpxN1AqWpaKpheajm6To/Pdp03XFjsGzUhANL9OuuvbXGNXR1Rc0NlsH8v36JkkJAxDdWqy7GCBrJvJN5JOJJ0mC6WwmN9wjmemQItuuVELBbiRGhT2bpgdM2mBpgO9boKs1NVq8FIKldSamGmLGLEXTg/DoUUtrKHiU0BGccAMaa9ghNnJ9bpqo9Gj8+mNzkqpSip5bbNceMVyh/ppq4PNhvycnLIlKKU/wAc6L85TT2ak/VTmUG81O6Bwow6S9g3z/CICQtZld3kPuheTnB8/NUUscS0fpKHKUPqox6TQb4s6wsmGJNNGkcrBS1XrVvOgbBQQN+Eyz/3j+m//ZE+Eyz/AN4/pv8A9kGIIqeHQi/O4Q6XrEmrTblYpoiQr/CZZ/7x/Tf/ALInwmWf+8f03/7ItdNH3h7qv1eXuH2KaIkK/wAJln/vH9N/+yJHdNH3h7rury90+xVA+96/B7RE97l6u0Q/iPYgvgCwvWXeCr33uXq7RE97l6u0RYkehHYAl6w7wVesWQ6tQSlN5IAvGJhiksgF3F1Y8VNT1k90MQMEpCZzjmqx0H1RUqhI1t2acUT2dNC+TBMMzpyQD3iUgUQpaU+CDyOlB5J6RHIuzFp+ineirZ6kfF/yQ9+5xHlUmNIgNjK1mEJFRMON+EPGFR5yLz5gglJ5SEXKHVf2DlDpAhiVZiTojndyfQu4pBjsQOoXWKT8psqw64G0nkovUNaj3C7pMBHGkOC646o32hZiuMWLyApVAQFAco4BQNOiOM2coYCm4n119UPl2ZITiYVjKmVk0pfisfFd9kWmphYSutDge/b6d+LhZDgTNtLHNc5PTiPX1whHPAopOcN1/rhv4PbMdm1lANENFDmeoGqVZ1Upp9KtFacAYDVez5id03OR5G/woIY3NqmTR63ztxHH1smi00cZPGvNaTU71fl6YA2zPqmVltvmC5SvUPb8z+WVnKlwpZWA28vlqAOcOSM1sAVxCTfsMKSrZzRmstqprIp6YDCllieA9vaAAF9B430Oei9PpYhIwHUeCJysihlN8e/0iQ0q8gA3QtPLfcxu6/VT0xpTZS9JV0XdovPSYswxCN4ke/PwzRJ0EkjcAbYeKY5zKfUD00T9qleisDXJ51zCvkpPpXm06jDNK5PISBRIvAMdQs9I0RqMTQsvhKTU2Y4rFI3rKlnqGajrSY6k2MopzVLUU+CKIR5iAE9kNXuQRsTKAQ3pSdEuAJEmsjCb2yE/VOHQRh1QGmbEdbUUqSKjUR3xZs0vNuEcZgVUytBs3VHaISFt36cOarn3sc8HtHfE97HPB7R3xYhjyYqdM7wRDC3x/fRV772OeD2jvie9jng9o74sAxgx3TuS4G+P76JA97HPB7R3xIfokd07vBL0bfFDxHoQj+/7vhHrV3xn9IHfCPWrvj0TGF4f1d6eoyIRP0he8I9au+J+kL3hHrV3x2MLugen4R32dLX5xuAw2xWzGU7yFBVc6hBoSqh2G+GWS4QELoHEFB1g5ye8dsVKp7y3Cwa6ops6niEgfMcxoP8AaeeOiGZEKjmUqa5ovVqF6uoXxzv204DQgIP1yEq8y9z+WAwYStcXBOJnhGpdqpGmEwTDrmBUdwzR5y7/AOSOliwlr5x9Kj/NyepIhcAGpSYjwQCetc8a4E1NFKwFfpHVA1/KQJxUOg1+zWnTSMZfZOOMPJNVKacFU1JISoUCk0wGg9OyFcoSjG89kehbN2OKqBszpOyRwWYfs+JjziuUadyoWebWmtV3YK+mGPg84SVSDy+PSpxp0JCs2mckgnNUkHEUUqoJGg6L0RKSaE4nmp1DQSPQNOJux6mk8qmrHao/kDDqyKkYwxQtvwLjnn4fkIvQ7PZiDsNuXPNWZl1wopnMxphLjbaVZylqzQoqoQBmgkBN6tN5phS9bbtx0Ctc4ax3QAeuWa4E0PTePQY9sTJQqhx0fW2b/Tvxwe0aAFxc0Xst9QuhiZ0TxYX1GoPjzH08tGRrKXWab7vTd2x1C3rr6gazh0HAwvoKXBqMd+T2TynpgJSSlI5SykkckaLtZoOmAPVonG1iESqad8MZla8FoF8/yPwrOYtZJAvGA9EbDOAwqzGTq0c0+kfZp21jkK3m8c8dAWOsZpHUYL4AdCvPsRToJmhjcmYBhKatpdaclR1JVRXmLzVnoBjoGUASc1VUK1LBSrqVQwzoyE7GCmKdbreI44CzWWaW7gCs9Q6+4QDmcqnVqJFEjUCqnpgXUwgm7dUconPw2eMuBTqY8mEf9I3tfarvifpG7r7Vd8U+iciOJvNOxjBhK/SN3X2q74n6RO6+1XfHdC5LibzTpEhK/SJ3X2q74kJ0LkuNvNWV8CUn+1mfPa/CifAlJ/tZnz2vwosKJG2xu5rzzq8XdCr34EpP9rM+e1+FE+BKT/azPntfhQ82haLcu2XHlpbQnFSyAB0nTsinstOHrnNWenZx6x2obPpX5sWqeCaoNmD14JDDENQEQylyBsmzm8+ZmZhFeakLaK1+KgNVO/AaSIq6ZymYSuktK5wryVTC1OLOrkNZiAdhCoAT0+5MOFx1a3FqvKlEknpOiGzg+lJdCy9MEhSacVVJKb61VcDyhdjcK3X4Hv41sEDpHNMhHAX+APnwzTGxsxCwATdIWW6ttPGKKKgFTaM1CASLwUthKTTaILSWTyUYJA6IIWdNNPfJuJWdQIr1YwSaTSMNLja4h4IPLl7ou0C2S42bMAjrbaA0R7ccpA+etIIBqYi1TlyZWyLczKraUQDzkK8FYwO7EHYTFHrlS0eWBn6E3ED66tY0gacTdTOtGYmlzK80YG+mw4KOw6BpxN1Aom9kMxMN0cBChg4OeDjeTzhXQeyDtBtOSljMDicBNzzH/fFQGNr3hxVQtJzQVG8nXiScTG2TTcn6xKuiuaO0L64M5WZHPyt4HGNjBSNHjJxT2jbAxpFHM3waI6UjNJ6SCemDRmjlwiM3GqJ04DpQBwzUmxylDYSN6eV9kKHTGCjjEbR6I2TiwlYViAQTtGkdIqIIZOZLvvuFKRRKSUlark3GlRpV0QPq7Mfc6FEhI2ORwccjmhcs6Sc36ej6+zx/teNzrZyJYS0wLwVropZ9Cdw9JMapPIJhhBu4xwi9ahhsSnBI7dsDeXLOUvIJ87/7+143Oz8jY3PxMVCpr3uj6Bp7F/0eSd1gGOR+RB0RyWfawcSCDWCiXAYrm4KoixQGbsRKsQDAx2yFoGahSgnwblI/21VR2Q5qbBjjnChA5akp3+18ODyOK4MxGwF1VJttAWUzEsmoNFFoqaWKY3cpv+QQ/wCS+SllWin4l+YC6VU0tTQcHRxfKG1NRC5lrZ7LqQ40auggHNBoU0N5u0UF+3qSELU2oKBKVA1BBIII0gj1QwOaXdoArSCjMkIc3Ew+v0PBXz8Dkp+0mfOa/CifA5KftJnzmvwoUMkeGh1qjc6C8jAOppxg8YYLHUd8W7ZFtMzbYcYcS4g6Um8HUQb0nYQDFtkcL9AEBqRV057ZNufBKPwOSn7SZ85r8KJ8Dkp+0mfOa/Ch8iRJ1eLuhVOtzd4pD+ByU/aTPnNfhRIfIkd1eLuhd1ubvFYJpjFb5acNstJ1blqTLwuqD8Uk7VjnnYnrEVNllwpTdpVQpXEsH/CbJoR9dWLnTdsEKTTJUaAVjW0exbkGXM8h9yh7pOSKZSZWzNouZ8y6pdOanBCNiUC4b8TpJgfKyKnDcIJSdjAXr6u890FW0gCgFBGripGRgC3oNFAXXXJJ2QlF55R7OrT0wSEeBGRFkpF12e6pLqCgkKCk5tNdQKdOEWy46ATFTWDbMu1MgvOBIQCoGhIzxgCR0neBBqe4T5atEcaraEUH8xB7Iw3/AJJBLUTsZHGThGZtz4X8LfKvUzg1pJKarQtQJBJMLL76n1Aa6FKThQ3hahqOKUnHE8mgX4ddU4oEiqjRSEEVASbw64DoIvSg87nHk0Cz1kWbm3mpUTUk3kk3kknE7YyFgwZ6q1vLpsayggaybyTeSTeSTpMHagCNDSSBHiYeoIhxXKktYJeynm8E7a+aCqnTSnTBOwJRKW01ANwxAPphan3OMe6Uo7c89WYgeVDfZ4okRK44QmNzK82pLJKDRKRuAhcycmMxZT7XEo/616YaZzCEtauLfr9YdSxQ9RbR50Iw4gldkU9BdRAq1rPDiSCMY65B+ojpcTnDCIr2Kfa4SHRbLl1Son/c/wDX7fjc89ZtrBYBBuiWtZoWkgisLwC0uUF7p/rf+33nj8+bKQeKjzanxiYrCdbLhL687QaDcMI0SuXrKFZqs8UuJzaj017Ixa9uy7q0qbcBKhyriKEXCtRUHuis8ZLRbHY+OftNOYyNvVaTHFOWYhzEUOvvEddYwYhWtCVJ2yFN7RGLJtl6UcDjDim1jSNOxQNyhsIhqVAydsZK703H26oc15Cry0zXj7cFY2SPDQ27RudAZXgHU14s+MMUHrG6LLZeStIUkhSSKggggjWCLiI+UZmRU2bxBfJfLias5XxK6orVTS6ls9H0TtTQxejqe8stWbFF7xZHlw9F9NRIp74fFfuaf94/hxIsdOzmhH8XVd35H5VPStlE3quHbBZhhKBQCkZEehHsgaGizVnl7Bj0DGlx4JFSaQLm7ZJuRdt0/lDXENFyuRWZnkt4m/UMfygLOWupdwuGoevXHCpRJ1xYeRfAtNTua5MVlmTQ8ofGrH1UHmjaqmwGBtTXshbcmw+fRPa0lIUnJOPuJbaQpxarkpSCpR3AQ3WhkkbHbbemw2qZcqWZe5SW6f4zuhVDSiLwTiSElJvyxcmZKx5damkJbSlJU66q9ZSkVJUvEi6tBdqEfNuWeU67RnHJhVQCc1tJ+g2nmp36TtJjMybRdUktYLN4nifwrcUNzmmvg3U4/wAe44pSyVpNVEklRCio1Ok1TFjy7QEVfkZba5eVKEoSCVlQUa31ABu2UAx1wS9/36141XRSnm0pAWXZc00jnCwHD9CJNYrJJoICWlM0BjfZdpccwlZuOCvGFx7+mAVvPEjNTzlkJT4yjmjtIgGY3NfhdqDZMdkuGzU5ziTsU4d7iqD+Rts+VDrJi6FSxkguKUnm51EeIgBtH8iUw3SoujpczZNZopM4Qm2y18YKYqSpI8YDjEDpW2gdMOr4qIUsoAUjPTzkELT4yTnDtAhIzYpX5hd1iTmcgHWIY2TUCEmyHAhakJ5oUSj+GoBbZ8xSIaFT4baUs/RTXsuHohXN7VkrO1YBdEyxWEHhFl1Ils5JIotOcRdcQr15sbXLefKs7jFDYMBsphHJlFba3pNxtSEqJzeVgQAoKrQYkEDVpi22lewg5Ih1KRpByKGWDZxtkqQFJROpTnVVcmZSMST9F4XVOCwamhClKC2nZL0o4W3m1tLGhQp0g4EbRdHBZFqOSkw280aLbUFDoxSdhFQdhMfTcumVtqRbcW2lxtxOcAechWCgFC9KgQRUaoWanBNwpm1z6UgOF2/IXzxI2ypu43j29roPStopcFxodXdrg3ldwMPMVckyX28eLNONTu0OdFDsMVyc5tRBqkg0IIoQRoIOmBr4i1aSl2gyZtwb/UeaczGDAGSt0i5d/tr74MtTCVioPfEByRRpDhcLLjYUKEVgRO2LW9Ht3wYJjEJeycWhwsUr+9q9XYe6MwzViQ7GVF1aPklrOjimbVCbk3nXA6YnVL3ao6rDyemJ53i5dpTqtNMEjWpRuSNpMe5TVbWAke/BeMBq4nphSzUmsMWSHB3N2mQWUZrVaKeXUNjWAcVnYmu2kWvkXwFMsUcnSH3MeLFeKSdulw76DYYtJpoISEpASkAAAAAADAADARk6zbWdoszzOnop2x80m5GcFEpZuaunHvj/ABXAOSfqIwRvvO2HWJArKjKFEhKOzDmCE3DSpZuSgbSSBsx0RnJJHzOu83KnA4BVlw8ZZ5qUyDSr1UcmKaE4ob6TyjsCdcU5Z8oXFgD22xm07Rcmn1vOnOccUVqO0nAagMANAAg7YclmIzjir0fnj1QbpYcIsr0TLIm0gJAAwAoI2VjwDGidmw0gq04Df7XwRVlE05dIk5dbYSVO51Uj6F4GJrW6mG0baLeT8845MuTTiiostOPEnAKpxbQ1Aca41dshedcKiSdMXCMjPe/JmYW4mj7/ABDjlcUp90NZjeygJJ2qI0QEmZGxznAZuKquILgOZQXg4tQuKW0s1KQFor4NaEbgSnrMONqW9xPIQAV6a4J2XYmKfsO0ly7wW2aKoReARQi8UMOy1kkk3kkkxAzZ7HymR27y8UTipg52I6ckz2XlLxisxwAE3JUMK6iNEAOEW0yy0lKTRThIqMQlPOPakdcc1YU8qbUcfe+MVXMqhNwF2cdWJ2x0uzmNkEjdOI/CWamaHBzdF6taYWWpSZSohWapkqFRRxhV1/8ACcY6oY5DLxL0txToIdJSmoAzVCoOcb+ThQjbqwN5BZKJtKwJhm4OCZWtlR0OJYZpfqNSk7FbIqZxtTaylQKVJJSoG4gg0KTtrURVfG3H5FQwlhdY/wCJT8TGDHDZM9xrY1i4+o+2qOysWEbCUbZkOLWaYG8bva6H7gRyx9zzBk3D8W+at1wS9SlPLAA3pTrgFaknxrZGkXj1j22QohRQoEEhSSCCLiCLwRqMRPah9XCHA+P1X2JC5lTkFK2iKuozXKUDqKBY1V0LGw9FI8cHmVotKSQ6SONT8W8NTgA5VNShRQ300QzRWIByKzzXPhfdpsQvnPK3gzmrPqunHMj/ABEA3D66cUb7xthXYmlINxj60IhByu4Ipebqtiku8b+SPi1H6yBzTtT1GKclN3VoKPbRBtLl4j7j98lUUnbIVcrGCIWCKi+A+UWSkzILzX2ykE8lYvQrxVC47rjsjilbRUjTX27YoOjIWtgrGSAE+40TNWJAf382dh74kR4SrnSs7wTXkXwDuO5rk+otIxDKCOMPjKvCBsFT4pi6LIsRmUaDUu2hpA0JGJ1k4qO01Md0SNXUVktQe2cuXBePhoCkSJEionKR8+8N+WfuqaEq2qrUuTn0wU9grzBVO8ri1uEvLEWbIqWkjjnPi2R9ci9dNSRfvzRpj5fFVKvqSbyTedp2mL1JFc4vZTRNubrtsiS4xd+AvPtt74aBHHZ8rxaANJvPd0R1AxoWNwiyINFgtgMLVuT+evNGAu7z7aoK2rO8Wi7E3DdpMLcvLqdcShCSpa1BKUjEqUaADpIERTPsLJkjrZJ34H8jPd86HHE1Yl6LXXBS8W29t4zjsTTTFw8LnzNM/wCj/wAhqCWQ2SqbNkm2BQq57qh9J1VM47hQJGxIgbwu/M0z/o/8hqM8+TpJQeF1Sa7FIPML5ylOePbRD5WEOU549tEPVYMw7q0sG6vVYS7a+WVvV9ow5VhNtn5ZW8/aMLLup026rt4Bfm13/Mr+5YhU4ccjuJeE62nkOnNep9F2lytygOtP1oa+AX5td/zK/uWIerdsZucl3GHRVDiSk6wcQobQQCNogDKbSFZ0ydHMSvlWx57i1jUbju9r+iG0KrClbljuScy4w6KLbUUnUdKVDYQQRsMGLDns9GacRhu1dHriVhWjp5MQsitYW7fkc1WeMD6dPf1wxExommQtJSejYdcOIup3NxCy88F2WHvdOjPNGHqNvahfyXPJJ6iqPpYGPj2YZKFEGPoDgayx92SnEOKq9LgJvxU1ghW0jmnck6YrOCztbDbt+6sOJEiQxDFpnJJDyChxCVoVcUqAIPQYqvK7gTBq5IqoceJWbtyFnDcrrEW1Ehj2NfqrNPVS05uw+nBfNHwdWh+6O9Q74zH0tEiHqzeaJ/zU3dHz+VIkSJFlA1IwpVBU3ARmK04bcs/csr7lbNHZgEKpilnBR8rmjZn6oexhe4NCUC5sqp4TcsffKeUpJ+Jbq2yNBSDe5vUb92aNEB7Fk6nOOAw36O/qgdLslagBDOw0EJAGj2rGjpog0eSIRNstwMZKqCpjxWB1szmanNGJx9Qi2TYXUxNkMtKb4xZOjRui0eAnIzjHFTzqeS2ShiulylFueSDmjaTpTFaZO2E5PTTcu3znFUroSnFSzsABPRH1hY1ktyku2w0KIbSEJ13Yk6yTUk6yYB1k3DifoqMr+C7YTuF35mmf9H/kNQ4wncLvzNM/6P8AyGoGx7w81FFvt8wvnKU549tEPFYR5Tnj20Q61jQQ7q1FPur3WE+2Pllbz9ow21hRtj5ZW8/aMLLupZt1XdwC/Nrv+ZX9yxFkxW3AL82u/wCZX9yxFkwAl3ysxP8A2FVVw45HccyJ1sctkZr1PpNVuVvST1KPgxSkjMltYIj69fZStJSoBSVApUDeCCKEEaiI+XMvclDZs6tm/izy2SdLaiaX6xQpO1NdMIwq/Qz27PLRE2nQpIIwMZJgJYc79A9G/wDP1QZJiyDdaJpDhcITbklUZ46fV3dUaskcpF2fONzCKnNNFp8Ns3LR1XjaAdEGFpBBBwN0K8/KlCyIjeFVqYg4X919cSM6h9pDragpC0haSNKVCoMb4p3gLyxqFSDhwznJeurFxv0rHl6ouKK5FllpYzG4tKkSJEhFGpEiRI5cpEiRI5cpHzjw5fO6v4TPoMSJFqk/sUke8k6xuf1+gweESJGki3AiLNFkQv2v8ofbQIkSEm3CufonrgD+dF/5dz7xqPoaJEjOVX9iHSbykJ3C78zTP+j/AMhqMxIgj3h5rot9vmF84yvPHtoh0iRI0EO6tRT7qxCna/yqt5+0YzEhZd1LPuq7eAX5td/zK/uWIsmJEgBLvlZif+wqRS//AOhefJ7n/S1EiRG3VPpf7R+8FVNm/KDePSIaYkSLTdFqYNxYMBbexG4ekxIkK7RPl3Cu3g2+dpT+KPQqPqOJEiq7VZit3x5KRIkSGqipEiRI5c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3" y="3367350"/>
            <a:ext cx="3211131" cy="3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api.ning.com/files/*n8G9zyRxNB8obp*2OOWkMICNNCiwF7sUGG4Vjd0MKZKgS5gGWoyo-68opNRXHAqeJiRz05LilRW8DiDz4gsTgZsad4RrvRS/Andrew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2" y="143636"/>
            <a:ext cx="8490866" cy="55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57" y="3620262"/>
            <a:ext cx="7048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4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919549" y="457200"/>
            <a:ext cx="57912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altLang="en-US" sz="2800" b="1" dirty="0" smtClean="0"/>
              <a:t>اهمیت بافت</a:t>
            </a:r>
          </a:p>
          <a:p>
            <a:pPr algn="ctr">
              <a:spcBef>
                <a:spcPct val="50000"/>
              </a:spcBef>
            </a:pPr>
            <a:r>
              <a:rPr lang="en-US" altLang="en-US" sz="2800" b="1" dirty="0" smtClean="0"/>
              <a:t> </a:t>
            </a:r>
            <a:r>
              <a:rPr lang="en-US" altLang="en-US" sz="2800" b="1" dirty="0"/>
              <a:t> </a:t>
            </a:r>
            <a:r>
              <a:rPr lang="fa-IR" altLang="en-US" sz="2800" b="1" dirty="0"/>
              <a:t> </a:t>
            </a:r>
            <a:r>
              <a:rPr lang="fa-IR" altLang="en-US" sz="2800" b="1" dirty="0" smtClean="0"/>
              <a:t>خطای حسی</a:t>
            </a:r>
            <a:r>
              <a:rPr lang="en-US" altLang="en-US" sz="2800" b="1" dirty="0" smtClean="0"/>
              <a:t>Illusion</a:t>
            </a:r>
            <a:endParaRPr lang="en-US" altLang="en-US" sz="2800" b="1" dirty="0"/>
          </a:p>
          <a:p>
            <a:pPr>
              <a:spcBef>
                <a:spcPct val="50000"/>
              </a:spcBef>
            </a:pPr>
            <a:endParaRPr lang="en-US" altLang="en-US" sz="2800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443549" y="2438400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443549" y="2895600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053149" y="4724400"/>
            <a:ext cx="914400" cy="914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443549" y="2209800"/>
            <a:ext cx="23622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4443549" y="2209800"/>
            <a:ext cx="2362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595949" y="1981200"/>
            <a:ext cx="2057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4672149" y="1981200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900749" y="1828800"/>
            <a:ext cx="1447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4976949" y="1828800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5129349" y="17526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5205549" y="1752600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434149" y="1752600"/>
            <a:ext cx="381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5510349" y="1752600"/>
            <a:ext cx="228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443549" y="2362200"/>
            <a:ext cx="2362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4443549" y="2362200"/>
            <a:ext cx="2362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5129349" y="4800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510349" y="4800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 flipV="1">
            <a:off x="5510349" y="52578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4976949" y="46482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5510349" y="46482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5510349" y="53340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H="1">
            <a:off x="4824549" y="4495800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510349" y="4495800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5510349" y="5410200"/>
            <a:ext cx="685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4672149" y="4343400"/>
            <a:ext cx="838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5510349" y="5486400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5510349" y="4343400"/>
            <a:ext cx="838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4443549" y="4191000"/>
            <a:ext cx="1066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5510349" y="4191000"/>
            <a:ext cx="1066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4443549" y="55626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5510349" y="55626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72149" y="5486400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H="1">
            <a:off x="4824549" y="5410200"/>
            <a:ext cx="685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 flipH="1">
            <a:off x="4976949" y="53340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 flipH="1">
            <a:off x="5129349" y="52578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4138749" y="39624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5510349" y="39624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V="1">
            <a:off x="4138749" y="57150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5510349" y="57150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دو نیمکره مغز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rtl="1"/>
            <a:r>
              <a:rPr lang="fa-IR" sz="3600" dirty="0" smtClean="0"/>
              <a:t>راست: کلی نگر، موازی، فضایی...</a:t>
            </a:r>
          </a:p>
          <a:p>
            <a:pPr algn="ctr" rtl="1"/>
            <a:r>
              <a:rPr lang="fa-IR" sz="3600" dirty="0" smtClean="0"/>
              <a:t>الگوسازی</a:t>
            </a:r>
          </a:p>
          <a:p>
            <a:pPr algn="ctr" rtl="1"/>
            <a:r>
              <a:rPr lang="fa-IR" sz="3600" dirty="0" smtClean="0"/>
              <a:t>چپ: مرحله ای، سری، کلامی...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839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2162394"/>
            <a:ext cx="10970172" cy="1652861"/>
          </a:xfrm>
        </p:spPr>
        <p:txBody>
          <a:bodyPr>
            <a:normAutofit fontScale="90000"/>
          </a:bodyPr>
          <a:lstStyle/>
          <a:p>
            <a:pPr algn="r" rtl="1"/>
            <a:r>
              <a:rPr lang="en-US" dirty="0" smtClean="0"/>
              <a:t>&lt;&gt; </a:t>
            </a:r>
            <a:r>
              <a:rPr lang="fa-IR" dirty="0" smtClean="0">
                <a:effectLst/>
              </a:rPr>
              <a:t>اتوماتیک/کنترلی-تلاش</a:t>
            </a:r>
            <a:br>
              <a:rPr lang="fa-IR" dirty="0" smtClean="0">
                <a:effectLst/>
              </a:rPr>
            </a:br>
            <a:r>
              <a:rPr lang="en-US" dirty="0" smtClean="0">
                <a:effectLst/>
              </a:rPr>
              <a:t>          </a:t>
            </a:r>
            <a:r>
              <a:rPr lang="fa-IR" dirty="0" smtClean="0"/>
              <a:t>گاهی تلاش نقشی ندارد</a:t>
            </a:r>
            <a:r>
              <a:rPr lang="fa-IR" dirty="0" smtClean="0">
                <a:effectLst/>
              </a:rPr>
              <a:t/>
            </a:r>
            <a:br>
              <a:rPr lang="fa-IR" dirty="0" smtClean="0">
                <a:effectLst/>
              </a:rPr>
            </a:br>
            <a:r>
              <a:rPr lang="en-US" dirty="0" err="1" smtClean="0">
                <a:effectLst/>
              </a:rPr>
              <a:t>Dijksterhuis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and van </a:t>
            </a:r>
            <a:r>
              <a:rPr lang="en-US" dirty="0" smtClean="0">
                <a:effectLst/>
              </a:rPr>
              <a:t>Olden          </a:t>
            </a:r>
            <a:r>
              <a:rPr lang="fa-IR" dirty="0" smtClean="0">
                <a:effectLst/>
              </a:rPr>
              <a:t/>
            </a:r>
            <a:br>
              <a:rPr lang="fa-IR" dirty="0" smtClean="0">
                <a:effectLst/>
              </a:rPr>
            </a:br>
            <a:r>
              <a:rPr lang="en-US" dirty="0" smtClean="0">
                <a:effectLst/>
              </a:rPr>
              <a:t> </a:t>
            </a:r>
            <a:r>
              <a:rPr lang="en-US" dirty="0" smtClean="0"/>
              <a:t>&lt;&gt;</a:t>
            </a:r>
            <a:r>
              <a:rPr lang="fa-IR" dirty="0" smtClean="0">
                <a:effectLst/>
              </a:rPr>
              <a:t>تحلیل رفتن توان</a:t>
            </a:r>
            <a:r>
              <a:rPr lang="en-US" dirty="0" smtClean="0">
                <a:effectLst/>
              </a:rPr>
              <a:t>Ego depletion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 </a:t>
            </a:r>
            <a:r>
              <a:rPr lang="en-US" dirty="0" smtClean="0"/>
              <a:t>&lt;&gt;</a:t>
            </a:r>
            <a:r>
              <a:rPr lang="fa-IR" dirty="0" smtClean="0"/>
              <a:t>بار شناختی</a:t>
            </a:r>
            <a:r>
              <a:rPr lang="en-US" dirty="0" smtClean="0">
                <a:effectLst/>
              </a:rPr>
              <a:t>Cognitive </a:t>
            </a:r>
            <a:r>
              <a:rPr lang="en-US" dirty="0">
                <a:effectLst/>
              </a:rPr>
              <a:t>load, </a:t>
            </a:r>
            <a:r>
              <a:rPr lang="en-US" dirty="0" smtClean="0"/>
              <a:t>WM</a:t>
            </a:r>
            <a:r>
              <a:rPr lang="en-US" dirty="0" smtClean="0">
                <a:effectLst/>
              </a:rPr>
              <a:t> limit </a:t>
            </a:r>
            <a:br>
              <a:rPr lang="en-US" dirty="0" smtClean="0">
                <a:effectLst/>
              </a:rPr>
            </a:br>
            <a:r>
              <a:rPr lang="en-US" dirty="0" smtClean="0"/>
              <a:t>&lt;&gt;</a:t>
            </a:r>
            <a:r>
              <a:rPr lang="fa-IR" dirty="0" smtClean="0">
                <a:effectLst/>
              </a:rPr>
              <a:t>محدودیت توجه</a:t>
            </a:r>
            <a:r>
              <a:rPr lang="en-US" dirty="0" smtClean="0">
                <a:effectLst/>
              </a:rPr>
              <a:t>Attentional limit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992" y="365125"/>
            <a:ext cx="10344807" cy="1325563"/>
          </a:xfrm>
        </p:spPr>
        <p:txBody>
          <a:bodyPr/>
          <a:lstStyle/>
          <a:p>
            <a:r>
              <a:rPr lang="fa-IR" dirty="0" smtClean="0"/>
              <a:t>ناهشیار  هشیار   بلافاصله   شرایط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62" y="2882271"/>
            <a:ext cx="10233800" cy="4351338"/>
          </a:xfrm>
        </p:spPr>
        <p:txBody>
          <a:bodyPr/>
          <a:lstStyle/>
          <a:p>
            <a:r>
              <a:rPr lang="fa-IR" dirty="0" smtClean="0"/>
              <a:t>رضایت</a:t>
            </a:r>
          </a:p>
          <a:p>
            <a:r>
              <a:rPr lang="fa-IR" dirty="0" smtClean="0"/>
              <a:t>پول</a:t>
            </a:r>
          </a:p>
          <a:p>
            <a:r>
              <a:rPr lang="fa-IR" dirty="0" smtClean="0"/>
              <a:t>میزان </a:t>
            </a:r>
          </a:p>
          <a:p>
            <a:pPr marL="0" indent="0">
              <a:buNone/>
            </a:pPr>
            <a:r>
              <a:rPr lang="fa-IR" dirty="0" smtClean="0"/>
              <a:t>ترجیح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0" y="2003206"/>
            <a:ext cx="10162020" cy="27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محدودیت توجه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400" dirty="0" smtClean="0"/>
              <a:t>نقطه ی کور</a:t>
            </a:r>
          </a:p>
          <a:p>
            <a:pPr algn="r" rtl="1"/>
            <a:r>
              <a:rPr lang="fa-IR" sz="4400" dirty="0" smtClean="0"/>
              <a:t>کوری تغییر</a:t>
            </a:r>
          </a:p>
          <a:p>
            <a:pPr algn="r" rtl="1"/>
            <a:r>
              <a:rPr lang="fa-IR" sz="4400" dirty="0" smtClean="0"/>
              <a:t>چشمک توجه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6837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2061"/>
            <a:ext cx="9708931" cy="932907"/>
          </a:xfrm>
        </p:spPr>
        <p:txBody>
          <a:bodyPr/>
          <a:lstStyle/>
          <a:p>
            <a:pPr algn="r" rtl="1"/>
            <a:r>
              <a:rPr lang="fa-IR" dirty="0" smtClean="0"/>
              <a:t>لود یا بار شناختی دیداری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 Placeholder 4" descr="mcafe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699" y="1298032"/>
            <a:ext cx="5824401" cy="54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9682" y="365125"/>
            <a:ext cx="8374117" cy="540847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smtClean="0"/>
              <a:t>لود یا بار  زیادی رنگ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clubact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706" y="1252818"/>
            <a:ext cx="6910387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31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478" y="-14755"/>
            <a:ext cx="7928378" cy="1143000"/>
          </a:xfrm>
        </p:spPr>
        <p:txBody>
          <a:bodyPr/>
          <a:lstStyle/>
          <a:p>
            <a:pPr algn="ctr"/>
            <a:r>
              <a:rPr lang="fa-IR" sz="3600" dirty="0" smtClean="0"/>
              <a:t>مقدمه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66" y="1898541"/>
            <a:ext cx="9445952" cy="3648075"/>
          </a:xfrm>
        </p:spPr>
        <p:txBody>
          <a:bodyPr/>
          <a:lstStyle/>
          <a:p>
            <a:pPr algn="r" rtl="1"/>
            <a:r>
              <a:rPr lang="fa-IR" sz="3600" dirty="0" smtClean="0">
                <a:cs typeface="Mitra" panose="00000400000000000000" pitchFamily="2" charset="-78"/>
              </a:rPr>
              <a:t>انسان-محیط </a:t>
            </a:r>
          </a:p>
          <a:p>
            <a:pPr lvl="1" algn="r" rtl="1"/>
            <a:r>
              <a:rPr lang="fa-IR" sz="3200" dirty="0" smtClean="0">
                <a:cs typeface="Mitra" panose="00000400000000000000" pitchFamily="2" charset="-78"/>
              </a:rPr>
              <a:t>مشکل به هم خوردن رابطه</a:t>
            </a:r>
          </a:p>
          <a:p>
            <a:pPr lvl="1" algn="r" rtl="1"/>
            <a:r>
              <a:rPr lang="fa-IR" sz="3200" dirty="0" smtClean="0">
                <a:cs typeface="Mitra" panose="00000400000000000000" pitchFamily="2" charset="-78"/>
              </a:rPr>
              <a:t>شناخت رابطه و حتی دستکاری محیط برای رابطه بهتر</a:t>
            </a:r>
          </a:p>
          <a:p>
            <a:pPr algn="r" rtl="1"/>
            <a:r>
              <a:rPr lang="fa-IR" sz="3600" dirty="0" smtClean="0">
                <a:cs typeface="Mitra" panose="00000400000000000000" pitchFamily="2" charset="-78"/>
              </a:rPr>
              <a:t>مدل دکارت از انسان</a:t>
            </a:r>
          </a:p>
          <a:p>
            <a:pPr algn="r" rtl="1"/>
            <a:r>
              <a:rPr lang="fa-IR" sz="3600" dirty="0" smtClean="0">
                <a:cs typeface="Mitra" panose="00000400000000000000" pitchFamily="2" charset="-78"/>
              </a:rPr>
              <a:t>مدل امروزی از انسان</a:t>
            </a:r>
          </a:p>
          <a:p>
            <a:pPr algn="r" rtl="1"/>
            <a:r>
              <a:rPr lang="fa-IR" sz="3600" dirty="0" smtClean="0">
                <a:cs typeface="Mitra" panose="00000400000000000000" pitchFamily="2" charset="-78"/>
              </a:rPr>
              <a:t>کاربرد در ارگونومی</a:t>
            </a:r>
            <a:endParaRPr lang="en-US" sz="3600" dirty="0">
              <a:cs typeface="Mitra" panose="00000400000000000000" pitchFamily="2" charset="-78"/>
            </a:endParaRPr>
          </a:p>
        </p:txBody>
      </p:sp>
      <p:pic>
        <p:nvPicPr>
          <p:cNvPr id="4" name="Picture 3" descr="H:\19-20aban2\new\Dualism_(philosophy_of_mind)_files\200px-Descartes_mind_and_body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856" y="1"/>
            <a:ext cx="1562672" cy="1586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90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pPr algn="r"/>
            <a:r>
              <a:rPr lang="fa-IR" dirty="0" smtClean="0"/>
              <a:t>مناسبت رنگ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Group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412576"/>
              </p:ext>
            </p:extLst>
          </p:nvPr>
        </p:nvGraphicFramePr>
        <p:xfrm>
          <a:off x="5079945" y="1592317"/>
          <a:ext cx="5057843" cy="4829506"/>
        </p:xfrm>
        <a:graphic>
          <a:graphicData uri="http://schemas.openxmlformats.org/drawingml/2006/table">
            <a:tbl>
              <a:tblPr/>
              <a:tblGrid>
                <a:gridCol w="2245490"/>
                <a:gridCol w="1544898"/>
                <a:gridCol w="1267455"/>
              </a:tblGrid>
              <a:tr h="50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موقعیت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عمل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رنگ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22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عادی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در دسترس بودن اطلاعات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سفید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خاکستری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سیاه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0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احتمال تغییر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لازم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زرد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0822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غیرعادی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غیرمنتظره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خطرناک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حالا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نارنجی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1080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اجتناب ناپذیری حادثه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خیلی دیره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قرمز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3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524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00" smtClean="0">
              <a:solidFill>
                <a:srgbClr val="000066"/>
              </a:solidFill>
            </a:endParaRPr>
          </a:p>
          <a:p>
            <a:pPr eaLnBrk="1" hangingPunct="1"/>
            <a:endParaRPr lang="en-US" altLang="en-US" sz="1000" smtClean="0">
              <a:solidFill>
                <a:srgbClr val="000066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99874" y="398032"/>
            <a:ext cx="739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altLang="en-US" dirty="0" smtClean="0">
                <a:solidFill>
                  <a:schemeClr val="tx1"/>
                </a:solidFill>
              </a:rPr>
              <a:t>محل اطلاعات</a:t>
            </a:r>
            <a:endParaRPr lang="en-US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63712" y="2319338"/>
            <a:ext cx="1366837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1400" smtClean="0"/>
              <a:t>1</a:t>
            </a:r>
          </a:p>
          <a:p>
            <a:pPr>
              <a:buFontTx/>
              <a:buNone/>
            </a:pPr>
            <a:r>
              <a:rPr lang="en-US" altLang="en-US" sz="1400" smtClean="0"/>
              <a:t>2</a:t>
            </a:r>
          </a:p>
          <a:p>
            <a:pPr>
              <a:buFontTx/>
              <a:buNone/>
            </a:pPr>
            <a:r>
              <a:rPr lang="en-US" altLang="en-US" sz="1400" smtClean="0"/>
              <a:t>3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1</a:t>
            </a:r>
          </a:p>
          <a:p>
            <a:pPr>
              <a:buFontTx/>
              <a:buNone/>
            </a:pPr>
            <a:r>
              <a:rPr lang="en-US" altLang="en-US" sz="1400" smtClean="0"/>
              <a:t>2</a:t>
            </a:r>
          </a:p>
          <a:p>
            <a:pPr>
              <a:buFontTx/>
              <a:buNone/>
            </a:pPr>
            <a:r>
              <a:rPr lang="en-US" altLang="en-US" sz="1400" smtClean="0"/>
              <a:t>4</a:t>
            </a:r>
            <a:endParaRPr lang="en-US" altLang="en-US" sz="140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78187" y="2319338"/>
            <a:ext cx="13668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1 2 3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1 2 4</a:t>
            </a:r>
            <a:endParaRPr lang="en-US" altLang="en-US" sz="1800" b="1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87899" y="2319338"/>
            <a:ext cx="13668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1  1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2  2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3  4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802374" y="2319338"/>
            <a:ext cx="13668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1 2 3    1 2 4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263712" y="2271713"/>
            <a:ext cx="1225550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775012" y="2271713"/>
            <a:ext cx="1225550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287899" y="2271713"/>
            <a:ext cx="1225550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799199" y="2271713"/>
            <a:ext cx="1225550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263712" y="4143375"/>
            <a:ext cx="84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a-IR" altLang="en-US" sz="1800" b="1" dirty="0" smtClean="0">
                <a:solidFill>
                  <a:srgbClr val="CC0000"/>
                </a:solidFill>
              </a:rPr>
              <a:t>سخت</a:t>
            </a:r>
            <a:endParaRPr lang="en-US" altLang="en-US" sz="1800" b="1" dirty="0">
              <a:solidFill>
                <a:srgbClr val="CC0000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8797612" y="4143375"/>
            <a:ext cx="848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a-IR" altLang="en-US" sz="1800" b="1" dirty="0">
                <a:solidFill>
                  <a:srgbClr val="CC0000"/>
                </a:solidFill>
              </a:rPr>
              <a:t>سخت</a:t>
            </a:r>
            <a:endParaRPr lang="en-US" altLang="en-US" sz="1800" b="1" dirty="0">
              <a:solidFill>
                <a:srgbClr val="CC0000"/>
              </a:solidFill>
            </a:endParaRPr>
          </a:p>
          <a:p>
            <a:pPr eaLnBrk="1" hangingPunct="1"/>
            <a:endParaRPr lang="en-US" altLang="en-US" sz="1800" b="1" dirty="0">
              <a:solidFill>
                <a:srgbClr val="CC0000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73424" y="4143375"/>
            <a:ext cx="766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a-IR" altLang="en-US" sz="1800" b="1" dirty="0" smtClean="0">
                <a:solidFill>
                  <a:srgbClr val="006600"/>
                </a:solidFill>
              </a:rPr>
              <a:t>آسان</a:t>
            </a:r>
            <a:endParaRPr lang="en-US" altLang="en-US" sz="1800" b="1" dirty="0">
              <a:solidFill>
                <a:srgbClr val="006600"/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273612" y="4143375"/>
            <a:ext cx="766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a-IR" altLang="en-US" sz="1800" b="1" dirty="0">
                <a:solidFill>
                  <a:srgbClr val="006600"/>
                </a:solidFill>
              </a:rPr>
              <a:t>آسان</a:t>
            </a:r>
            <a:endParaRPr lang="en-US" altLang="en-US" sz="1800" b="1" dirty="0">
              <a:solidFill>
                <a:srgbClr val="006600"/>
              </a:solidFill>
            </a:endParaRPr>
          </a:p>
          <a:p>
            <a:pPr eaLnBrk="1" hangingPunct="1"/>
            <a:endParaRPr lang="en-US" altLang="en-US" sz="1800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1"/>
          <p:cNvSpPr>
            <a:spLocks noChangeArrowheads="1"/>
          </p:cNvSpPr>
          <p:nvPr/>
        </p:nvSpPr>
        <p:spPr bwMode="auto">
          <a:xfrm>
            <a:off x="3192464" y="4149081"/>
            <a:ext cx="4200525" cy="46166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0420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7572375" y="2463801"/>
            <a:ext cx="2489200" cy="2157413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fa-IR" sz="2800" dirty="0" smtClean="0">
                <a:ea typeface="ＭＳ Ｐゴシック" charset="-128"/>
                <a:cs typeface="Mitra" panose="00000400000000000000" pitchFamily="2" charset="-78"/>
              </a:rPr>
              <a:t>در هر مرحله از توجه نصف اطلاعات از دست می رود</a:t>
            </a:r>
            <a:endParaRPr lang="en-US" sz="2800" dirty="0">
              <a:ea typeface="ＭＳ Ｐゴシック" charset="-128"/>
              <a:cs typeface="Mitra" panose="00000400000000000000" pitchFamily="2" charset="-78"/>
            </a:endParaRPr>
          </a:p>
          <a:p>
            <a:pPr algn="r" eaLnBrk="1" hangingPunct="1">
              <a:lnSpc>
                <a:spcPct val="90000"/>
              </a:lnSpc>
            </a:pP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2035176" y="300476"/>
            <a:ext cx="3876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a-IR" sz="2400" dirty="0" smtClean="0">
                <a:solidFill>
                  <a:srgbClr val="33CCCC"/>
                </a:solidFill>
                <a:latin typeface="Times New Roman" charset="0"/>
                <a:ea typeface="ＭＳ Ｐゴシック" charset="-128"/>
              </a:rPr>
              <a:t> مثال وبسایت </a:t>
            </a:r>
            <a:r>
              <a:rPr lang="en-US" sz="2400" dirty="0" smtClean="0">
                <a:solidFill>
                  <a:srgbClr val="33CCCC"/>
                </a:solidFill>
                <a:latin typeface="Times New Roman" charset="0"/>
                <a:ea typeface="ＭＳ Ｐゴシック" charset="-128"/>
              </a:rPr>
              <a:t>Website </a:t>
            </a:r>
            <a:r>
              <a:rPr lang="en-US" sz="2400" dirty="0">
                <a:solidFill>
                  <a:srgbClr val="33CCCC"/>
                </a:solidFill>
                <a:latin typeface="Times New Roman" charset="0"/>
                <a:ea typeface="ＭＳ Ｐゴシック" charset="-128"/>
              </a:rPr>
              <a:t>Design</a:t>
            </a: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2035176" y="2327276"/>
            <a:ext cx="139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FFFF00"/>
                </a:solidFill>
                <a:ea typeface="ＭＳ Ｐゴシック" charset="-128"/>
              </a:rPr>
              <a:t>100%</a:t>
            </a:r>
            <a:endParaRPr lang="en-US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5780088" y="5761038"/>
            <a:ext cx="1395412" cy="46166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a-IR" sz="2400" dirty="0" smtClean="0">
                <a:solidFill>
                  <a:srgbClr val="FFFFFF"/>
                </a:solidFill>
                <a:ea typeface="ＭＳ Ｐゴシック" charset="-128"/>
              </a:rPr>
              <a:t>انتخاب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120842" name="AutoShape 10"/>
          <p:cNvSpPr>
            <a:spLocks noChangeArrowheads="1"/>
          </p:cNvSpPr>
          <p:nvPr/>
        </p:nvSpPr>
        <p:spPr bwMode="auto">
          <a:xfrm>
            <a:off x="2955926" y="2300288"/>
            <a:ext cx="2530475" cy="735012"/>
          </a:xfrm>
          <a:prstGeom prst="downArrowCallout">
            <a:avLst>
              <a:gd name="adj1" fmla="val 86069"/>
              <a:gd name="adj2" fmla="val 86069"/>
              <a:gd name="adj3" fmla="val 16667"/>
              <a:gd name="adj4" fmla="val 66667"/>
            </a:avLst>
          </a:prstGeom>
          <a:solidFill>
            <a:srgbClr val="3366FF"/>
          </a:solidFill>
          <a:ln w="9525">
            <a:solidFill>
              <a:srgbClr val="33CCCC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a-IR" sz="2000" dirty="0" smtClean="0">
                <a:solidFill>
                  <a:srgbClr val="FFFFFF"/>
                </a:solidFill>
                <a:ea typeface="ＭＳ Ｐゴシック" charset="-128"/>
              </a:rPr>
              <a:t>دیدن</a:t>
            </a:r>
            <a:endParaRPr lang="en-US" sz="200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0846" name="AutoShape 14"/>
          <p:cNvSpPr>
            <a:spLocks noChangeArrowheads="1"/>
          </p:cNvSpPr>
          <p:nvPr/>
        </p:nvSpPr>
        <p:spPr bwMode="auto">
          <a:xfrm>
            <a:off x="3827464" y="3141663"/>
            <a:ext cx="2530475" cy="735012"/>
          </a:xfrm>
          <a:prstGeom prst="downArrowCallout">
            <a:avLst>
              <a:gd name="adj1" fmla="val 86069"/>
              <a:gd name="adj2" fmla="val 86069"/>
              <a:gd name="adj3" fmla="val 16667"/>
              <a:gd name="adj4" fmla="val 66667"/>
            </a:avLst>
          </a:prstGeom>
          <a:solidFill>
            <a:srgbClr val="3366FF"/>
          </a:solidFill>
          <a:ln w="9525">
            <a:solidFill>
              <a:srgbClr val="33CCCC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a-IR" sz="2000" dirty="0" smtClean="0">
                <a:solidFill>
                  <a:srgbClr val="FFFFFF"/>
                </a:solidFill>
                <a:ea typeface="ＭＳ Ｐゴシック" charset="-128"/>
              </a:rPr>
              <a:t>متوجه شدن</a:t>
            </a:r>
            <a:endParaRPr lang="en-US" sz="200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0847" name="AutoShape 15"/>
          <p:cNvSpPr>
            <a:spLocks noChangeArrowheads="1"/>
          </p:cNvSpPr>
          <p:nvPr/>
        </p:nvSpPr>
        <p:spPr bwMode="auto">
          <a:xfrm>
            <a:off x="4451351" y="4000501"/>
            <a:ext cx="2530475" cy="735013"/>
          </a:xfrm>
          <a:prstGeom prst="downArrowCallout">
            <a:avLst>
              <a:gd name="adj1" fmla="val 86069"/>
              <a:gd name="adj2" fmla="val 86069"/>
              <a:gd name="adj3" fmla="val 16667"/>
              <a:gd name="adj4" fmla="val 66667"/>
            </a:avLst>
          </a:prstGeom>
          <a:solidFill>
            <a:srgbClr val="3366FF"/>
          </a:solidFill>
          <a:ln w="9525">
            <a:solidFill>
              <a:srgbClr val="33CCCC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a-IR" sz="2000" dirty="0" smtClean="0">
                <a:solidFill>
                  <a:srgbClr val="FFFFFF"/>
                </a:solidFill>
                <a:ea typeface="ＭＳ Ｐゴシック" charset="-128"/>
              </a:rPr>
              <a:t>پردازش</a:t>
            </a:r>
            <a:endParaRPr lang="en-US" sz="200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0848" name="AutoShape 16"/>
          <p:cNvSpPr>
            <a:spLocks noChangeArrowheads="1"/>
          </p:cNvSpPr>
          <p:nvPr/>
        </p:nvSpPr>
        <p:spPr bwMode="auto">
          <a:xfrm>
            <a:off x="5154614" y="4873626"/>
            <a:ext cx="2530475" cy="735013"/>
          </a:xfrm>
          <a:prstGeom prst="downArrowCallout">
            <a:avLst>
              <a:gd name="adj1" fmla="val 86069"/>
              <a:gd name="adj2" fmla="val 86069"/>
              <a:gd name="adj3" fmla="val 16667"/>
              <a:gd name="adj4" fmla="val 66667"/>
            </a:avLst>
          </a:prstGeom>
          <a:solidFill>
            <a:srgbClr val="3366FF"/>
          </a:solidFill>
          <a:ln w="9525">
            <a:solidFill>
              <a:srgbClr val="33CCCC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a-IR" sz="2000" dirty="0" smtClean="0">
                <a:solidFill>
                  <a:srgbClr val="FFFFFF"/>
                </a:solidFill>
                <a:ea typeface="ＭＳ Ｐゴシック" charset="-128"/>
              </a:rPr>
              <a:t>ارزشیابی</a:t>
            </a:r>
            <a:endParaRPr lang="en-US" sz="200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035301" y="3232151"/>
            <a:ext cx="139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FFFF00"/>
                </a:solidFill>
                <a:ea typeface="ＭＳ Ｐゴシック" charset="-128"/>
              </a:rPr>
              <a:t>50%</a:t>
            </a:r>
            <a:endParaRPr lang="en-US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3556001" y="4076701"/>
            <a:ext cx="139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FFFF00"/>
                </a:solidFill>
                <a:ea typeface="ＭＳ Ｐゴシック" charset="-128"/>
              </a:rPr>
              <a:t>25%</a:t>
            </a:r>
            <a:endParaRPr lang="en-US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257676" y="4926013"/>
            <a:ext cx="13954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FFFF00"/>
                </a:solidFill>
                <a:ea typeface="ＭＳ Ｐゴシック" charset="-128"/>
              </a:rPr>
              <a:t>12.5%</a:t>
            </a:r>
            <a:endParaRPr lang="en-US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762501" y="5768976"/>
            <a:ext cx="139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FFFF00"/>
                </a:solidFill>
                <a:ea typeface="ＭＳ Ｐゴシック" charset="-128"/>
              </a:rPr>
              <a:t>6.25%</a:t>
            </a:r>
            <a:endParaRPr lang="en-US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6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type="title"/>
          </p:nvPr>
        </p:nvSpPr>
        <p:spPr>
          <a:xfrm>
            <a:off x="2201863" y="646113"/>
            <a:ext cx="6724650" cy="1562100"/>
          </a:xfrm>
        </p:spPr>
        <p:txBody>
          <a:bodyPr/>
          <a:lstStyle/>
          <a:p>
            <a:pPr eaLnBrk="1" hangingPunct="1"/>
            <a:r>
              <a:rPr lang="fa-IR" dirty="0" smtClean="0">
                <a:effectLst/>
                <a:ea typeface="ＭＳ Ｐゴシック" charset="-128"/>
                <a:cs typeface="Mitra" panose="00000400000000000000" pitchFamily="2" charset="-78"/>
              </a:rPr>
              <a:t>کنترل مسیر بینایی</a:t>
            </a:r>
            <a:endParaRPr lang="en-US" sz="3600" dirty="0">
              <a:effectLst/>
              <a:ea typeface="ＭＳ Ｐゴシック" charset="-128"/>
              <a:cs typeface="Mitra" panose="00000400000000000000" pitchFamily="2" charset="-78"/>
            </a:endParaRP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92300" y="2139950"/>
            <a:ext cx="2217738" cy="4019550"/>
          </a:xfrm>
        </p:spPr>
        <p:txBody>
          <a:bodyPr/>
          <a:lstStyle/>
          <a:p>
            <a:pPr algn="r" rtl="1" eaLnBrk="1" hangingPunct="1"/>
            <a:r>
              <a:rPr lang="fa-IR" sz="3600" dirty="0" smtClean="0">
                <a:ea typeface="ＭＳ Ｐゴシック" charset="-128"/>
                <a:cs typeface="Mitra" panose="00000400000000000000" pitchFamily="2" charset="-78"/>
              </a:rPr>
              <a:t>الگوی وارسی متداول</a:t>
            </a:r>
            <a:endParaRPr lang="en-US" sz="3600" dirty="0" smtClean="0">
              <a:ea typeface="ＭＳ Ｐゴシック" charset="-128"/>
              <a:cs typeface="Mitra" panose="00000400000000000000" pitchFamily="2" charset="-78"/>
            </a:endParaRPr>
          </a:p>
          <a:p>
            <a:pPr lvl="1" algn="r" rtl="1" eaLnBrk="1" hangingPunct="1"/>
            <a:endParaRPr lang="en-US" dirty="0"/>
          </a:p>
        </p:txBody>
      </p:sp>
      <p:pic>
        <p:nvPicPr>
          <p:cNvPr id="6246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801" y="2178051"/>
            <a:ext cx="5980113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78" name="Text Box 14"/>
          <p:cNvSpPr txBox="1">
            <a:spLocks noChangeArrowheads="1"/>
          </p:cNvSpPr>
          <p:nvPr/>
        </p:nvSpPr>
        <p:spPr bwMode="auto">
          <a:xfrm>
            <a:off x="4778375" y="5053013"/>
            <a:ext cx="5270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a-IR" sz="3200" dirty="0" smtClean="0">
                <a:solidFill>
                  <a:srgbClr val="00FFCC"/>
                </a:solidFill>
                <a:ea typeface="ＭＳ Ｐゴシック" charset="-128"/>
              </a:rPr>
              <a:t>نتایح ردیابی چشم</a:t>
            </a:r>
            <a:r>
              <a:rPr lang="en-US" sz="3200" dirty="0">
                <a:solidFill>
                  <a:srgbClr val="00FFCC"/>
                </a:solidFill>
                <a:ea typeface="ＭＳ Ｐゴシック" charset="-128"/>
              </a:rPr>
              <a:t> </a:t>
            </a:r>
            <a:r>
              <a:rPr lang="fa-IR" sz="3200" dirty="0" smtClean="0">
                <a:solidFill>
                  <a:srgbClr val="00FFCC"/>
                </a:solidFill>
                <a:ea typeface="ＭＳ Ｐゴシック" charset="-128"/>
              </a:rPr>
              <a:t>:</a:t>
            </a:r>
            <a:r>
              <a:rPr lang="en-US" sz="3200" dirty="0" smtClean="0">
                <a:solidFill>
                  <a:srgbClr val="00FFCC"/>
                </a:solidFill>
                <a:ea typeface="ＭＳ Ｐゴシック" charset="-128"/>
              </a:rPr>
              <a:t>F </a:t>
            </a:r>
            <a:r>
              <a:rPr lang="fa-IR" sz="3200" dirty="0" smtClean="0">
                <a:solidFill>
                  <a:srgbClr val="00FFCC"/>
                </a:solidFill>
                <a:ea typeface="ＭＳ Ｐゴシック" charset="-128"/>
              </a:rPr>
              <a:t>مسیر </a:t>
            </a:r>
            <a:endParaRPr lang="en-US" sz="3200" dirty="0">
              <a:solidFill>
                <a:srgbClr val="00FF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409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6290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 smtClean="0"/>
              <a:t>فرمت یا قالب مناسب برای متن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Group 2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250190"/>
              </p:ext>
            </p:extLst>
          </p:nvPr>
        </p:nvGraphicFramePr>
        <p:xfrm>
          <a:off x="2722326" y="830111"/>
          <a:ext cx="6601345" cy="5825456"/>
        </p:xfrm>
        <a:graphic>
          <a:graphicData uri="http://schemas.openxmlformats.org/drawingml/2006/table">
            <a:tbl>
              <a:tblPr/>
              <a:tblGrid>
                <a:gridCol w="1960240"/>
                <a:gridCol w="1306242"/>
                <a:gridCol w="3334863"/>
              </a:tblGrid>
              <a:tr h="431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بد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خوب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دلیل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96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29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89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29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89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Extra figures like symbols decrease distinctiveness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47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29 1 89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Empty space increases distinctiveness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47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29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01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 89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29 Jan 89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Jan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 is from another symbol set and more distinct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7689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29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01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 89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29 1 89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Leading zero’s decrease distinctiveness between tens, hundreds, thousands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66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29 1 89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Underlining decreases distinctiveness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66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1234 AB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1234 56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An other symbol set is more distinct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61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READ MORE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read more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Uppercase text reads 10% slower than lowercase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63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</a:rPr>
                        <a:t>abcd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abcd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Sans-serif characters are more distinct and are read easier / faster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6741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abc efg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</a:rPr>
                        <a:t>abc efg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</a:rPr>
                        <a:t>Bigger isn’t always better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1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83542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00" smtClean="0">
              <a:solidFill>
                <a:srgbClr val="FFFF00"/>
              </a:solidFill>
            </a:endParaRPr>
          </a:p>
          <a:p>
            <a:pPr eaLnBrk="1" hangingPunct="1"/>
            <a:endParaRPr lang="en-US" altLang="en-US" sz="1000" smtClean="0">
              <a:solidFill>
                <a:srgbClr val="FFFF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364379" y="457200"/>
            <a:ext cx="739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a-IR" altLang="en-US" dirty="0" smtClean="0">
                <a:solidFill>
                  <a:srgbClr val="FFFF00"/>
                </a:solidFill>
              </a:rPr>
              <a:t>ادراک متن و گرافیک</a:t>
            </a:r>
            <a:endParaRPr lang="en-US" altLang="en-US" sz="1800" dirty="0" smtClean="0">
              <a:solidFill>
                <a:srgbClr val="FFFF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407242" y="1676400"/>
            <a:ext cx="488315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altLang="en-US" sz="3600" b="1" dirty="0" smtClean="0">
                <a:solidFill>
                  <a:srgbClr val="FFFF00"/>
                </a:solidFill>
              </a:rPr>
              <a:t>متن:</a:t>
            </a:r>
            <a:endParaRPr lang="en-US" altLang="en-US" sz="3600" b="1" dirty="0" smtClean="0">
              <a:solidFill>
                <a:srgbClr val="FFFF00"/>
              </a:solidFill>
            </a:endParaRPr>
          </a:p>
          <a:p>
            <a:pPr lvl="1" algn="r" rtl="1"/>
            <a:r>
              <a:rPr lang="fa-IR" altLang="en-US" sz="2800" dirty="0" smtClean="0">
                <a:solidFill>
                  <a:srgbClr val="FFFF00"/>
                </a:solidFill>
              </a:rPr>
              <a:t>پرهیز از کاراکترهای متفاوت</a:t>
            </a:r>
          </a:p>
          <a:p>
            <a:pPr lvl="1" algn="r" rtl="1"/>
            <a:r>
              <a:rPr lang="fa-IR" altLang="en-US" sz="2800" dirty="0" smtClean="0">
                <a:solidFill>
                  <a:srgbClr val="FFFF00"/>
                </a:solidFill>
              </a:rPr>
              <a:t>پرهیز از زیر خط کشیدن</a:t>
            </a:r>
            <a:endParaRPr lang="en-US" altLang="en-US" sz="2800" dirty="0" smtClean="0">
              <a:solidFill>
                <a:srgbClr val="FFFF00"/>
              </a:solidFill>
            </a:endParaRPr>
          </a:p>
          <a:p>
            <a:pPr algn="r" rtl="1"/>
            <a:r>
              <a:rPr lang="fa-IR" altLang="en-US" sz="3600" b="1" dirty="0" smtClean="0">
                <a:solidFill>
                  <a:srgbClr val="FFFF00"/>
                </a:solidFill>
              </a:rPr>
              <a:t>گرافیک برای:</a:t>
            </a:r>
            <a:endParaRPr lang="en-US" altLang="en-US" sz="3600" b="1" dirty="0" smtClean="0">
              <a:solidFill>
                <a:srgbClr val="FFFF00"/>
              </a:solidFill>
            </a:endParaRPr>
          </a:p>
          <a:p>
            <a:pPr lvl="1" algn="r" rtl="1"/>
            <a:r>
              <a:rPr lang="fa-IR" altLang="en-US" sz="2800" dirty="0" smtClean="0">
                <a:solidFill>
                  <a:srgbClr val="FFFF00"/>
                </a:solidFill>
              </a:rPr>
              <a:t>افزایش بازشناسی</a:t>
            </a:r>
          </a:p>
          <a:p>
            <a:pPr lvl="1" algn="r" rtl="1"/>
            <a:r>
              <a:rPr lang="fa-IR" altLang="en-US" sz="2800" dirty="0" smtClean="0">
                <a:solidFill>
                  <a:srgbClr val="FFFF00"/>
                </a:solidFill>
              </a:rPr>
              <a:t>فضای کمتر</a:t>
            </a:r>
            <a:endParaRPr lang="en-US" altLang="en-US" sz="2800" dirty="0" smtClean="0">
              <a:solidFill>
                <a:srgbClr val="FFFF00"/>
              </a:solidFill>
            </a:endParaRPr>
          </a:p>
          <a:p>
            <a:pPr lvl="1"/>
            <a:endParaRPr lang="en-US" altLang="en-US" sz="2800" dirty="0" smtClean="0">
              <a:solidFill>
                <a:srgbClr val="FFFF00"/>
              </a:solidFill>
            </a:endParaRPr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2931117" y="5418138"/>
            <a:ext cx="3762375" cy="649287"/>
            <a:chOff x="1746" y="3449"/>
            <a:chExt cx="2370" cy="409"/>
          </a:xfrm>
        </p:grpSpPr>
        <p:pic>
          <p:nvPicPr>
            <p:cNvPr id="8" name="Picture 20" descr="cstoo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3449"/>
              <a:ext cx="237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1928" y="3704"/>
              <a:ext cx="14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FFFF00"/>
                  </a:solidFill>
                </a:rPr>
                <a:t>CompuServe WinCim 2.0</a:t>
              </a:r>
            </a:p>
          </p:txBody>
        </p:sp>
      </p:grp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2931117" y="6130925"/>
            <a:ext cx="2400300" cy="481013"/>
            <a:chOff x="1746" y="3898"/>
            <a:chExt cx="1512" cy="303"/>
          </a:xfrm>
        </p:grpSpPr>
        <p:pic>
          <p:nvPicPr>
            <p:cNvPr id="11" name="Picture 22" descr="wdto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3898"/>
              <a:ext cx="151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24"/>
            <p:cNvSpPr txBox="1">
              <a:spLocks noChangeArrowheads="1"/>
            </p:cNvSpPr>
            <p:nvPr/>
          </p:nvSpPr>
          <p:spPr bwMode="auto">
            <a:xfrm>
              <a:off x="1928" y="4047"/>
              <a:ext cx="86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FFFF00"/>
                  </a:solidFill>
                </a:rPr>
                <a:t>MS Word</a:t>
              </a:r>
            </a:p>
          </p:txBody>
        </p:sp>
      </p:grpSp>
      <p:pic>
        <p:nvPicPr>
          <p:cNvPr id="13" name="Picture 11" descr="ven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t="44247" r="51855" b="14340"/>
          <a:stretch>
            <a:fillRect/>
          </a:stretch>
        </p:blipFill>
        <p:spPr bwMode="auto">
          <a:xfrm>
            <a:off x="7377704" y="1714500"/>
            <a:ext cx="3328988" cy="278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70566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00" b="1" smtClean="0">
              <a:solidFill>
                <a:srgbClr val="FFFF00"/>
              </a:solidFill>
            </a:endParaRPr>
          </a:p>
          <a:p>
            <a:pPr eaLnBrk="1" hangingPunct="1"/>
            <a:endParaRPr lang="en-US" altLang="en-US" sz="1000" b="1" smtClean="0">
              <a:solidFill>
                <a:srgbClr val="FFFF00"/>
              </a:solidFill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848463" y="1161779"/>
            <a:ext cx="1008063" cy="446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02803,45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10419,65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23429,95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00293,40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90290,25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20016,05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03930,30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40283,25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03749,50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00903,00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30272,35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15932,95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90030,25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28298,80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30985,55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00901,25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84739,90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39573,55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00001,25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06280,45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29272,65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49849,40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13988,25</a:t>
            </a:r>
          </a:p>
          <a:p>
            <a:pPr>
              <a:buFontTx/>
              <a:buNone/>
            </a:pPr>
            <a:r>
              <a:rPr lang="en-US" altLang="en-US" sz="105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73890,85</a:t>
            </a:r>
          </a:p>
          <a:p>
            <a:pPr>
              <a:buFontTx/>
              <a:buNone/>
            </a:pPr>
            <a:endParaRPr lang="en-US" altLang="en-US" sz="1050" b="1" dirty="0" smtClean="0">
              <a:solidFill>
                <a:srgbClr val="FFFF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6751457" y="1148442"/>
            <a:ext cx="1003300" cy="4464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2 803,45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10 419,65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23 429,95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  293,40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90 290,25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20 016,05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3 930,30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40 283,25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3 749,50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  903,00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30 272,35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15 932,95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90 030,25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28 298,80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30 985,55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  901,25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84 739,90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39 573,55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    1,25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 6 280,45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29 272,65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49 849,40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13 988,25</a:t>
            </a:r>
          </a:p>
          <a:p>
            <a:pPr>
              <a:buFontTx/>
              <a:buNone/>
            </a:pPr>
            <a:r>
              <a:rPr lang="en-US" altLang="en-US" sz="1100" b="1" dirty="0" smtClean="0">
                <a:solidFill>
                  <a:srgbClr val="FFFF00"/>
                </a:solidFill>
                <a:latin typeface="Courier New" panose="02070309020205020404" pitchFamily="49" charset="0"/>
              </a:rPr>
              <a:t>73 890,85</a:t>
            </a:r>
          </a:p>
          <a:p>
            <a:pPr>
              <a:buFontTx/>
              <a:buNone/>
            </a:pPr>
            <a:endParaRPr lang="en-US" altLang="en-US" sz="1100" b="1" dirty="0" smtClean="0">
              <a:solidFill>
                <a:srgbClr val="FFFF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title"/>
          </p:nvPr>
        </p:nvSpPr>
        <p:spPr>
          <a:xfrm>
            <a:off x="2403566" y="425087"/>
            <a:ext cx="7391400" cy="615587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fa-IR" altLang="en-US" sz="3600" b="1" dirty="0" smtClean="0">
                <a:solidFill>
                  <a:srgbClr val="FFFF00"/>
                </a:solidFill>
              </a:rPr>
              <a:t>ادراک</a:t>
            </a:r>
            <a:endParaRPr lang="en-US" altLang="en-US" sz="1050" b="1" i="1" dirty="0" smtClean="0">
              <a:solidFill>
                <a:srgbClr val="FFFF00"/>
              </a:solidFill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156031" y="532855"/>
            <a:ext cx="27334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a-IR" altLang="en-US" sz="2000" b="1" dirty="0" smtClean="0">
                <a:solidFill>
                  <a:srgbClr val="FFFF00"/>
                </a:solidFill>
              </a:rPr>
              <a:t>تست</a:t>
            </a:r>
            <a:r>
              <a:rPr lang="en-US" altLang="en-US" sz="2000" b="1" dirty="0" smtClean="0">
                <a:solidFill>
                  <a:srgbClr val="FFFF00"/>
                </a:solidFill>
              </a:rPr>
              <a:t>: </a:t>
            </a:r>
            <a:r>
              <a:rPr lang="fa-IR" altLang="en-US" sz="2000" b="1" dirty="0" smtClean="0">
                <a:solidFill>
                  <a:srgbClr val="FFFF00"/>
                </a:solidFill>
              </a:rPr>
              <a:t>را پیدا کنید</a:t>
            </a:r>
            <a:r>
              <a:rPr lang="en-US" altLang="en-US" sz="2000" b="1" i="1" dirty="0" smtClean="0">
                <a:solidFill>
                  <a:srgbClr val="FFFF00"/>
                </a:solidFill>
              </a:rPr>
              <a:t>1,25</a:t>
            </a:r>
            <a:endParaRPr lang="en-US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dirty="0" smtClean="0"/>
              <a:t>بازی </a:t>
            </a:r>
            <a:r>
              <a:rPr lang="fa-IR" dirty="0"/>
              <a:t>پرندگان خشمگین!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فضای قابل </a:t>
            </a:r>
            <a:r>
              <a:rPr lang="fa-IR" dirty="0" smtClean="0"/>
              <a:t>دید</a:t>
            </a:r>
          </a:p>
          <a:p>
            <a:pPr algn="r" rtl="1"/>
            <a:r>
              <a:rPr lang="fa-IR" dirty="0" smtClean="0"/>
              <a:t>بار کم حافظه </a:t>
            </a:r>
          </a:p>
          <a:p>
            <a:pPr algn="r" rtl="1"/>
            <a:r>
              <a:rPr lang="fa-IR" dirty="0" smtClean="0"/>
              <a:t>کنجکاوی مرحله به مرحله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4" y="3742121"/>
            <a:ext cx="8509507" cy="25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79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عملکرد انسان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dirty="0" smtClean="0">
                <a:effectLst/>
              </a:rPr>
              <a:t>سه مهم</a:t>
            </a:r>
          </a:p>
          <a:p>
            <a:pPr lvl="1" algn="r" rtl="1"/>
            <a:r>
              <a:rPr lang="en-US" sz="3200" dirty="0" smtClean="0">
                <a:effectLst/>
              </a:rPr>
              <a:t> </a:t>
            </a:r>
            <a:r>
              <a:rPr lang="fa-IR" sz="3200" dirty="0" smtClean="0">
                <a:effectLst/>
              </a:rPr>
              <a:t>سریع</a:t>
            </a:r>
          </a:p>
          <a:p>
            <a:pPr lvl="1" algn="r" rtl="1"/>
            <a:r>
              <a:rPr lang="fa-IR" sz="3200" dirty="0" smtClean="0"/>
              <a:t>دقت بالا</a:t>
            </a:r>
            <a:endParaRPr lang="fa-IR" sz="3200" dirty="0"/>
          </a:p>
          <a:p>
            <a:pPr lvl="1" algn="r" rtl="1"/>
            <a:r>
              <a:rPr lang="fa-IR" sz="3200" dirty="0" smtClean="0"/>
              <a:t>بار کم توجه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01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مثال 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653" y="329184"/>
            <a:ext cx="9905998" cy="319070"/>
          </a:xfrm>
        </p:spPr>
        <p:txBody>
          <a:bodyPr>
            <a:noAutofit/>
          </a:bodyPr>
          <a:lstStyle/>
          <a:p>
            <a:pPr algn="ctr"/>
            <a:r>
              <a:rPr lang="fa-IR" sz="2800" b="1" dirty="0" smtClean="0">
                <a:effectLst/>
              </a:rPr>
              <a:t>ثنویت-دکارت-مینی آدمک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6688" y="27463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1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50313" y="3571875"/>
            <a:ext cx="8407400" cy="295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38912" indent="-320040" algn="r" rtl="1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fa-IR" sz="2800" dirty="0" smtClean="0">
                <a:solidFill>
                  <a:srgbClr val="FFFF00"/>
                </a:solidFill>
              </a:rPr>
              <a:t>دروندادها از طریق حواس به اپی فیز در مغز می روند و از آنجا به روح غیر مادی می روند.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731520" lvl="1" indent="-274320" algn="r" rtl="1">
              <a:spcAft>
                <a:spcPts val="0"/>
              </a:spcAft>
              <a:buFont typeface="Wingdings"/>
              <a:buChar char=""/>
              <a:defRPr/>
            </a:pPr>
            <a:r>
              <a:rPr lang="fa-IR" sz="2400" dirty="0" smtClean="0">
                <a:solidFill>
                  <a:srgbClr val="FFFF00"/>
                </a:solidFill>
              </a:rPr>
              <a:t>آتش پوست را تحریک می کند</a:t>
            </a:r>
          </a:p>
          <a:p>
            <a:pPr marL="731520" lvl="1" indent="-274320" algn="r" rtl="1">
              <a:spcAft>
                <a:spcPts val="0"/>
              </a:spcAft>
              <a:buFont typeface="Wingdings"/>
              <a:buChar char=""/>
              <a:defRPr/>
            </a:pPr>
            <a:r>
              <a:rPr lang="fa-IR" sz="2400" dirty="0" smtClean="0">
                <a:solidFill>
                  <a:srgbClr val="FFFF00"/>
                </a:solidFill>
              </a:rPr>
              <a:t>بطن باز می شود</a:t>
            </a:r>
          </a:p>
          <a:p>
            <a:pPr marL="731520" lvl="1" indent="-274320" algn="r" rtl="1">
              <a:spcAft>
                <a:spcPts val="0"/>
              </a:spcAft>
              <a:buFont typeface="Wingdings"/>
              <a:buChar char=""/>
              <a:defRPr/>
            </a:pPr>
            <a:r>
              <a:rPr lang="fa-IR" sz="2400" dirty="0" smtClean="0">
                <a:solidFill>
                  <a:srgbClr val="FFFF00"/>
                </a:solidFill>
              </a:rPr>
              <a:t>روح حیوانی از لوله ای جاری می شود</a:t>
            </a:r>
          </a:p>
          <a:p>
            <a:pPr marL="731520" lvl="1" indent="-274320" algn="r" rtl="1">
              <a:spcAft>
                <a:spcPts val="0"/>
              </a:spcAft>
              <a:buFont typeface="Wingdings"/>
              <a:buChar char=""/>
              <a:defRPr/>
            </a:pPr>
            <a:r>
              <a:rPr lang="fa-IR" sz="2400" dirty="0" smtClean="0">
                <a:solidFill>
                  <a:srgbClr val="FFFF00"/>
                </a:solidFill>
              </a:rPr>
              <a:t>ماهیچه ی پا منبسط می شود</a:t>
            </a:r>
          </a:p>
          <a:p>
            <a:pPr marL="731520" lvl="1" indent="-274320" algn="r" rtl="1">
              <a:spcAft>
                <a:spcPts val="0"/>
              </a:spcAft>
              <a:buFont typeface="Wingdings"/>
              <a:buChar char=""/>
              <a:defRPr/>
            </a:pPr>
            <a:r>
              <a:rPr lang="fa-IR" sz="2400" dirty="0" smtClean="0">
                <a:solidFill>
                  <a:srgbClr val="FFFF00"/>
                </a:solidFill>
              </a:rPr>
              <a:t>پا عقب کشیده می شود  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4" descr="H:\19-20aban2\new\Dualism_(philosophy_of_mind)_files\220px-Descartes-reflex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1" y="274638"/>
            <a:ext cx="2932457" cy="314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student.nada.kth.se/~d89-bhe/eg/math/mid/Descarte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67" y="190387"/>
            <a:ext cx="2634527" cy="31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9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282" y="294290"/>
            <a:ext cx="9905998" cy="890016"/>
          </a:xfrm>
        </p:spPr>
        <p:txBody>
          <a:bodyPr/>
          <a:lstStyle/>
          <a:p>
            <a:pPr algn="r" rtl="1"/>
            <a:r>
              <a:rPr lang="fa-IR" dirty="0" smtClean="0"/>
              <a:t> اعتماد زیاد یا کم به اتوماسیون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3774" y="1361726"/>
            <a:ext cx="11281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/>
              <a:t>مثال یک: در یک کوره انرژی اتمی آمریکا اعتماد بیش از حد به اتوماسیون. اپراتورها بر اساس پنل کنترل دیدند شیر آلات خول کار می کنند و بی خیال شدند در حالیکه این طور نبود و موجب حادقه شد.</a:t>
            </a:r>
            <a:endParaRPr lang="fa-IR" sz="3600" dirty="0" smtClean="0"/>
          </a:p>
          <a:p>
            <a:pPr algn="r" rtl="1"/>
            <a:r>
              <a:rPr lang="fa-IR" sz="3600" dirty="0" smtClean="0"/>
              <a:t>مثال دو: در زندان اورگوئن دوربین نظارت جدید نصب کردند. چون چند بار خود به خود اعلام خطر کرد نگهبان ها دیگر به آن بی توجه شدند و یک زندانی زن موفق به فرار شد.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947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60832"/>
          </a:xfrm>
        </p:spPr>
        <p:txBody>
          <a:bodyPr>
            <a:normAutofit fontScale="90000"/>
          </a:bodyPr>
          <a:lstStyle/>
          <a:p>
            <a:pPr algn="r"/>
            <a:r>
              <a:rPr lang="fa-IR" b="1" i="1" dirty="0" smtClean="0"/>
              <a:t>آگاهی از موقعبت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68" y="1793275"/>
            <a:ext cx="11448288" cy="5279135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>
                <a:effectLst/>
              </a:rPr>
              <a:t>درجاتی از توجه در کنترل عملکرد همیشه لازم است</a:t>
            </a:r>
          </a:p>
          <a:p>
            <a:pPr algn="r" rtl="1"/>
            <a:r>
              <a:rPr lang="fa-IR" sz="3200" dirty="0" smtClean="0">
                <a:effectLst/>
              </a:rPr>
              <a:t>بر اساس مطالعه ی سازمان بهداشت جهانی استفاده از یک چک لیست ساده قیل از عمل جراحی تلفات را تا حدود نصف کاهش می دهد 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(Haynes et al., 2009</a:t>
            </a:r>
            <a:r>
              <a:rPr lang="en-US" sz="3200" dirty="0" smtClean="0">
                <a:effectLst/>
              </a:rPr>
              <a:t>)</a:t>
            </a:r>
          </a:p>
          <a:p>
            <a:pPr algn="r" rtl="1"/>
            <a:r>
              <a:rPr lang="fa-IR" sz="3200" dirty="0" smtClean="0">
                <a:effectLst/>
              </a:rPr>
              <a:t> و یا کاهش خطر با توجه به تغییرات روحیه در رانندگی</a:t>
            </a:r>
          </a:p>
          <a:p>
            <a:r>
              <a:rPr lang="fa-IR" sz="3200" dirty="0"/>
              <a:t>)</a:t>
            </a:r>
            <a:r>
              <a:rPr lang="en-US" sz="3200" dirty="0" err="1" smtClean="0">
                <a:effectLst/>
              </a:rPr>
              <a:t>Velichkovsky</a:t>
            </a:r>
            <a:r>
              <a:rPr lang="en-US" sz="3200" dirty="0" smtClean="0">
                <a:effectLst/>
              </a:rPr>
              <a:t> </a:t>
            </a:r>
            <a:r>
              <a:rPr lang="en-US" sz="3200" dirty="0">
                <a:effectLst/>
              </a:rPr>
              <a:t>et al., 2002</a:t>
            </a:r>
            <a:r>
              <a:rPr lang="en-US" sz="3200" dirty="0" smtClean="0">
                <a:effectLst/>
              </a:rPr>
              <a:t>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73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b="1" i="1" dirty="0" smtClean="0">
                <a:effectLst/>
              </a:rPr>
              <a:t>متال آخر: مدل ذهنی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183" y="1562100"/>
            <a:ext cx="116053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 smtClean="0"/>
              <a:t>آزمایش-&gt; شبیه سازی موقعیت-&gt; شبیه سازی انسان</a:t>
            </a:r>
          </a:p>
          <a:p>
            <a:pPr algn="r" rtl="1"/>
            <a:r>
              <a:rPr lang="fa-IR" sz="2800" dirty="0" smtClean="0"/>
              <a:t>در تعامل با هر سیستم، افراد معمولاً دانشی از ساختار و کارکرد آن دارند که به مدل ذهنی موسوم است </a:t>
            </a:r>
            <a:r>
              <a:rPr lang="en-US" sz="2800" dirty="0" smtClean="0"/>
              <a:t>Johnson-Laird</a:t>
            </a:r>
            <a:r>
              <a:rPr lang="en-US" sz="2800" dirty="0"/>
              <a:t>, </a:t>
            </a:r>
            <a:r>
              <a:rPr lang="en-US" sz="2800" dirty="0" smtClean="0"/>
              <a:t>1983</a:t>
            </a:r>
            <a:r>
              <a:rPr lang="en-US" dirty="0"/>
              <a:t/>
            </a:r>
            <a:br>
              <a:rPr lang="en-US" dirty="0"/>
            </a:br>
            <a:endParaRPr lang="en-US" sz="3600" b="1" i="1" dirty="0" smtClean="0"/>
          </a:p>
          <a:p>
            <a:pPr algn="r" rtl="1"/>
            <a:r>
              <a:rPr lang="fa-IR" sz="3600" b="1" i="1" dirty="0" smtClean="0"/>
              <a:t>مثال </a:t>
            </a:r>
            <a:r>
              <a:rPr lang="fa-IR" sz="3600" b="1" i="1" dirty="0"/>
              <a:t>سیستم </a:t>
            </a:r>
            <a:r>
              <a:rPr lang="fa-IR" sz="3600" b="1" i="1" dirty="0" smtClean="0"/>
              <a:t>کامپیوتری پشتیبان </a:t>
            </a:r>
            <a:r>
              <a:rPr lang="fa-IR" sz="3600" b="1" i="1" dirty="0"/>
              <a:t>اپراتور</a:t>
            </a:r>
            <a:endParaRPr lang="fa-IR" sz="3600" b="1" i="1" dirty="0" smtClean="0"/>
          </a:p>
          <a:p>
            <a:pPr algn="r" rtl="1"/>
            <a:r>
              <a:rPr lang="en-US" sz="3600" dirty="0" smtClean="0"/>
              <a:t>computerized </a:t>
            </a:r>
            <a:r>
              <a:rPr lang="en-US" sz="3600" dirty="0"/>
              <a:t>operator support system (COSS)</a:t>
            </a:r>
            <a:br>
              <a:rPr lang="en-US" sz="3600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91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078"/>
          </a:xfrm>
        </p:spPr>
        <p:txBody>
          <a:bodyPr/>
          <a:lstStyle/>
          <a:p>
            <a:pPr algn="r"/>
            <a:r>
              <a:rPr lang="fa-IR" dirty="0" smtClean="0"/>
              <a:t>پنل کنترل نیروگاه اتمی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1239203"/>
            <a:ext cx="10144125" cy="54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04962"/>
            <a:ext cx="115633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3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شبیه ساز پنل کنترل نیروگاه اتمی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690688"/>
            <a:ext cx="112871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538287"/>
            <a:ext cx="78676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44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52450"/>
            <a:ext cx="80486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1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361950"/>
            <a:ext cx="109061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1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0" y="1887912"/>
            <a:ext cx="11967551" cy="33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8063"/>
          </a:xfrm>
        </p:spPr>
        <p:txBody>
          <a:bodyPr/>
          <a:lstStyle/>
          <a:p>
            <a:pPr algn="r" rtl="1"/>
            <a:r>
              <a:rPr lang="fa-IR" dirty="0" smtClean="0"/>
              <a:t>نورون به جای لوله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38" y="2901696"/>
            <a:ext cx="3814648" cy="366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68" y="1373188"/>
            <a:ext cx="3748088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" y="948246"/>
            <a:ext cx="3529013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9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4291" y="782909"/>
            <a:ext cx="4085897" cy="659634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/>
              <a:t>مغز-بدن-محیط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27" y="2648094"/>
            <a:ext cx="2857500" cy="381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77" y="223343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40" y="2728890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21" y="1652565"/>
            <a:ext cx="2228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5469" y="112745"/>
            <a:ext cx="9144000" cy="1641490"/>
          </a:xfrm>
        </p:spPr>
        <p:txBody>
          <a:bodyPr>
            <a:normAutofit/>
          </a:bodyPr>
          <a:lstStyle/>
          <a:p>
            <a:r>
              <a:rPr lang="fa-IR" sz="6000" dirty="0" smtClean="0"/>
              <a:t>مثال ساده از مغز و محیط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1072" y="5174411"/>
            <a:ext cx="9144000" cy="754025"/>
          </a:xfrm>
        </p:spPr>
        <p:txBody>
          <a:bodyPr>
            <a:noAutofit/>
          </a:bodyPr>
          <a:lstStyle/>
          <a:p>
            <a:pPr algn="r" rtl="1"/>
            <a:r>
              <a:rPr lang="ar-SA" altLang="en-US" sz="2800" dirty="0" smtClean="0"/>
              <a:t>جهان</a:t>
            </a:r>
            <a:r>
              <a:rPr lang="en-US" altLang="en-US" sz="2800" dirty="0"/>
              <a:t> = </a:t>
            </a:r>
            <a:r>
              <a:rPr lang="ar-SA" altLang="en-US" sz="2800" dirty="0"/>
              <a:t>&gt; </a:t>
            </a:r>
            <a:r>
              <a:rPr lang="ar-SA" altLang="en-US" sz="2800" dirty="0" smtClean="0">
                <a:solidFill>
                  <a:srgbClr val="FFFF00"/>
                </a:solidFill>
              </a:rPr>
              <a:t>محرک </a:t>
            </a:r>
            <a:r>
              <a:rPr lang="en-US" altLang="en-US" sz="2800" dirty="0">
                <a:solidFill>
                  <a:srgbClr val="FFFF00"/>
                </a:solidFill>
              </a:rPr>
              <a:t>= </a:t>
            </a:r>
            <a:r>
              <a:rPr lang="ar-SA" altLang="en-US" sz="2800" dirty="0">
                <a:solidFill>
                  <a:srgbClr val="FFFF00"/>
                </a:solidFill>
              </a:rPr>
              <a:t>&gt;</a:t>
            </a:r>
            <a:r>
              <a:rPr lang="ar-SA" altLang="en-US" sz="2800" dirty="0" smtClean="0">
                <a:solidFill>
                  <a:srgbClr val="FFFF00"/>
                </a:solidFill>
              </a:rPr>
              <a:t> </a:t>
            </a:r>
            <a:r>
              <a:rPr lang="ar-SA" altLang="en-US" sz="2800" dirty="0">
                <a:solidFill>
                  <a:srgbClr val="FFFF00"/>
                </a:solidFill>
              </a:rPr>
              <a:t>گیرنده </a:t>
            </a:r>
            <a:r>
              <a:rPr lang="ar-SA" altLang="en-US" sz="2800" dirty="0" smtClean="0">
                <a:solidFill>
                  <a:srgbClr val="FFFF00"/>
                </a:solidFill>
              </a:rPr>
              <a:t>حسی</a:t>
            </a:r>
            <a:r>
              <a:rPr lang="en-US" altLang="en-US" sz="2800" dirty="0">
                <a:solidFill>
                  <a:srgbClr val="FFFF00"/>
                </a:solidFill>
              </a:rPr>
              <a:t> = </a:t>
            </a:r>
            <a:r>
              <a:rPr lang="ar-SA" altLang="en-US" sz="2800" dirty="0">
                <a:solidFill>
                  <a:srgbClr val="FFFF00"/>
                </a:solidFill>
              </a:rPr>
              <a:t>&gt;</a:t>
            </a:r>
            <a:r>
              <a:rPr lang="en-US" altLang="en-US" sz="2800" dirty="0" smtClean="0">
                <a:solidFill>
                  <a:srgbClr val="FFFF00"/>
                </a:solidFill>
              </a:rPr>
              <a:t> </a:t>
            </a:r>
            <a:r>
              <a:rPr lang="fa-IR" altLang="en-US" sz="2800" dirty="0" smtClean="0">
                <a:solidFill>
                  <a:srgbClr val="FFFF00"/>
                </a:solidFill>
              </a:rPr>
              <a:t> </a:t>
            </a:r>
            <a:r>
              <a:rPr lang="ar-SA" altLang="en-US" sz="2800" dirty="0" smtClean="0">
                <a:solidFill>
                  <a:srgbClr val="FFFF00"/>
                </a:solidFill>
              </a:rPr>
              <a:t>تبدیل</a:t>
            </a:r>
            <a:r>
              <a:rPr lang="en-US" altLang="en-US" sz="2800" dirty="0" smtClean="0">
                <a:solidFill>
                  <a:srgbClr val="FFFF00"/>
                </a:solidFill>
              </a:rPr>
              <a:t> </a:t>
            </a:r>
            <a:r>
              <a:rPr lang="en-US" altLang="en-US" sz="2800" dirty="0">
                <a:solidFill>
                  <a:srgbClr val="FFFF00"/>
                </a:solidFill>
              </a:rPr>
              <a:t>= </a:t>
            </a:r>
            <a:r>
              <a:rPr lang="ar-SA" altLang="en-US" sz="2800" dirty="0">
                <a:solidFill>
                  <a:srgbClr val="FFFF00"/>
                </a:solidFill>
              </a:rPr>
              <a:t>&gt; </a:t>
            </a:r>
            <a:r>
              <a:rPr lang="ar-SA" altLang="en-US" sz="2800" dirty="0" smtClean="0">
                <a:solidFill>
                  <a:srgbClr val="FFFF00"/>
                </a:solidFill>
              </a:rPr>
              <a:t>پیامهای </a:t>
            </a:r>
            <a:r>
              <a:rPr lang="ar-SA" altLang="en-US" sz="2800" dirty="0">
                <a:solidFill>
                  <a:srgbClr val="FFFF00"/>
                </a:solidFill>
              </a:rPr>
              <a:t>عصبی</a:t>
            </a:r>
            <a:r>
              <a:rPr lang="ar-SA" altLang="en-US" sz="2800" dirty="0"/>
              <a:t> </a:t>
            </a:r>
            <a:r>
              <a:rPr lang="en-US" altLang="en-US" sz="2800" dirty="0"/>
              <a:t>= </a:t>
            </a:r>
            <a:r>
              <a:rPr lang="ar-SA" altLang="en-US" sz="2800" dirty="0"/>
              <a:t>&gt;</a:t>
            </a:r>
            <a:r>
              <a:rPr lang="fa-IR" altLang="en-US" sz="2800" dirty="0" smtClean="0"/>
              <a:t> </a:t>
            </a:r>
            <a:r>
              <a:rPr lang="ar-SA" altLang="en-US" sz="2800" dirty="0" smtClean="0"/>
              <a:t>استخراج </a:t>
            </a:r>
            <a:r>
              <a:rPr lang="ar-SA" altLang="en-US" sz="2800" dirty="0"/>
              <a:t>اطلاعات </a:t>
            </a:r>
            <a:r>
              <a:rPr lang="en-US" altLang="en-US" sz="2800" dirty="0"/>
              <a:t>= </a:t>
            </a:r>
            <a:r>
              <a:rPr lang="ar-SA" altLang="en-US" sz="2800" dirty="0"/>
              <a:t>&gt;</a:t>
            </a:r>
            <a:r>
              <a:rPr lang="ar-SA" altLang="en-US" sz="2800" dirty="0" smtClean="0"/>
              <a:t> </a:t>
            </a:r>
            <a:r>
              <a:rPr lang="ar-SA" altLang="en-US" sz="2800" dirty="0"/>
              <a:t>عمل </a:t>
            </a:r>
            <a:r>
              <a:rPr lang="en-US" altLang="en-US" sz="2800" dirty="0" smtClean="0"/>
              <a:t>)</a:t>
            </a:r>
            <a:r>
              <a:rPr lang="ar-SA" altLang="en-US" sz="2800" dirty="0" smtClean="0"/>
              <a:t>یا </a:t>
            </a:r>
            <a:r>
              <a:rPr lang="ar-SA" altLang="en-US" sz="2800" dirty="0"/>
              <a:t>ذخیره برای </a:t>
            </a:r>
            <a:r>
              <a:rPr lang="ar-SA" altLang="en-US" sz="2800" dirty="0" smtClean="0"/>
              <a:t>بعد</a:t>
            </a:r>
            <a:r>
              <a:rPr lang="en-US" altLang="en-US" sz="2800" dirty="0" smtClean="0"/>
              <a:t>(</a:t>
            </a:r>
            <a:endParaRPr lang="ar-SA" altLang="en-US" sz="28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79" y="1297031"/>
            <a:ext cx="9081234" cy="339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8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995749" y="230188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a-IR" altLang="en-US" sz="4800" dirty="0" smtClean="0"/>
              <a:t>مدلی از پردازش اطلاعات</a:t>
            </a:r>
            <a:endParaRPr lang="en-US" altLang="en-US" sz="5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37065" y="1200860"/>
            <a:ext cx="5649667" cy="489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fa-IR" altLang="en-US" sz="2400" dirty="0" smtClean="0"/>
              <a:t> حافظه بلند مدت </a:t>
            </a:r>
            <a:r>
              <a:rPr lang="en-US" altLang="en-US" sz="2400" dirty="0" smtClean="0"/>
              <a:t>LTM</a:t>
            </a:r>
            <a:r>
              <a:rPr lang="fa-IR" altLang="en-US" sz="2400" dirty="0" smtClean="0"/>
              <a:t> </a:t>
            </a:r>
            <a:endParaRPr lang="en-US" altLang="en-US" sz="1600" b="1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 algn="ctr">
              <a:buFontTx/>
              <a:buNone/>
            </a:pPr>
            <a:r>
              <a:rPr lang="en-US" altLang="en-US" sz="1800" dirty="0" smtClean="0"/>
              <a:t>                               </a:t>
            </a:r>
            <a:r>
              <a:rPr lang="fa-IR" altLang="en-US" sz="1800" dirty="0" smtClean="0"/>
              <a:t>                                   </a:t>
            </a:r>
            <a:r>
              <a:rPr lang="fa-IR" altLang="en-US" sz="1800" b="1" dirty="0" smtClean="0"/>
              <a:t>افکار</a:t>
            </a:r>
            <a:endParaRPr lang="en-US" altLang="en-US" sz="1800" b="1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 algn="ctr">
              <a:buFontTx/>
              <a:buNone/>
            </a:pPr>
            <a:r>
              <a:rPr lang="en-US" altLang="en-US" sz="1800" b="1" dirty="0" smtClean="0"/>
              <a:t>WM  </a:t>
            </a:r>
            <a:r>
              <a:rPr lang="fa-IR" altLang="en-US" sz="1800" b="1" dirty="0" smtClean="0"/>
              <a:t>                             حافظه کاری</a:t>
            </a:r>
            <a:endParaRPr lang="en-US" altLang="en-US" sz="2800" b="1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05447"/>
              </p:ext>
            </p:extLst>
          </p:nvPr>
        </p:nvGraphicFramePr>
        <p:xfrm>
          <a:off x="9091749" y="1981200"/>
          <a:ext cx="6429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Clip" r:id="rId3" imgW="1750680" imgH="2286360" progId="MS_ClipArt_Gallery.2">
                  <p:embed/>
                </p:oleObj>
              </mc:Choice>
              <mc:Fallback>
                <p:oleObj name="Clip" r:id="rId3" imgW="1750680" imgH="2286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1749" y="1981200"/>
                        <a:ext cx="64293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340950"/>
              </p:ext>
            </p:extLst>
          </p:nvPr>
        </p:nvGraphicFramePr>
        <p:xfrm>
          <a:off x="6881949" y="5029200"/>
          <a:ext cx="28956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Clip" r:id="rId5" imgW="5447880" imgH="2506320" progId="MS_ClipArt_Gallery.2">
                  <p:embed/>
                </p:oleObj>
              </mc:Choice>
              <mc:Fallback>
                <p:oleObj name="Clip" r:id="rId5" imgW="5447880" imgH="25063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1949" y="5029200"/>
                        <a:ext cx="28956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7567603" y="1963956"/>
            <a:ext cx="2743200" cy="40386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fa-IR" altLang="en-US" sz="1800" dirty="0" smtClean="0"/>
              <a:t>درونداد</a:t>
            </a:r>
            <a:endParaRPr lang="en-US" altLang="en-US" sz="1800" dirty="0" smtClean="0"/>
          </a:p>
          <a:p>
            <a:pPr>
              <a:buFontTx/>
              <a:buNone/>
            </a:pPr>
            <a:r>
              <a:rPr lang="fa-IR" altLang="en-US" sz="1800" b="1" dirty="0" smtClean="0"/>
              <a:t>ادراک</a:t>
            </a:r>
            <a:endParaRPr lang="en-US" altLang="en-US" sz="1800" b="1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 algn="r">
              <a:buFontTx/>
              <a:buNone/>
            </a:pPr>
            <a:r>
              <a:rPr lang="fa-IR" altLang="en-US" sz="2400" dirty="0" smtClean="0"/>
              <a:t>برونداد</a:t>
            </a:r>
          </a:p>
          <a:p>
            <a:pPr algn="r">
              <a:buFontTx/>
              <a:buNone/>
            </a:pPr>
            <a:r>
              <a:rPr lang="fa-IR" altLang="en-US" sz="2400" dirty="0" smtClean="0"/>
              <a:t>حرکت-رفتار</a:t>
            </a: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endParaRPr lang="en-US" altLang="en-US" sz="1800" dirty="0" smtClean="0"/>
          </a:p>
          <a:p>
            <a:pPr>
              <a:buFontTx/>
              <a:buNone/>
            </a:pPr>
            <a:r>
              <a:rPr lang="en-US" altLang="en-US" sz="1800" dirty="0" smtClean="0"/>
              <a:t>             output</a:t>
            </a:r>
          </a:p>
          <a:p>
            <a:pPr>
              <a:buFontTx/>
              <a:buNone/>
            </a:pPr>
            <a:r>
              <a:rPr lang="en-US" altLang="en-US" sz="1800" dirty="0" smtClean="0"/>
              <a:t>M</a:t>
            </a:r>
            <a:r>
              <a:rPr lang="en-US" altLang="en-US" sz="1800" b="1" dirty="0" smtClean="0"/>
              <a:t>OTOR/BEHAVIORAL</a:t>
            </a:r>
            <a:r>
              <a:rPr lang="en-US" altLang="en-US" sz="1800" dirty="0" smtClean="0"/>
              <a:t> </a:t>
            </a:r>
          </a:p>
          <a:p>
            <a:pPr>
              <a:buFontTx/>
              <a:buNone/>
            </a:pPr>
            <a:r>
              <a:rPr lang="en-US" altLang="en-US" sz="1800" dirty="0" smtClean="0"/>
              <a:t>            </a:t>
            </a:r>
            <a:endParaRPr lang="en-US" altLang="en-US" sz="18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039098"/>
              </p:ext>
            </p:extLst>
          </p:nvPr>
        </p:nvGraphicFramePr>
        <p:xfrm>
          <a:off x="6348549" y="2743200"/>
          <a:ext cx="2142079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Clip" r:id="rId7" imgW="3025440" imgH="3252600" progId="MS_ClipArt_Gallery.2">
                  <p:embed/>
                </p:oleObj>
              </mc:Choice>
              <mc:Fallback>
                <p:oleObj name="Clip" r:id="rId7" imgW="3025440" imgH="32526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549" y="2743200"/>
                        <a:ext cx="2142079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1852749" y="1752600"/>
            <a:ext cx="4343400" cy="464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2767149" y="2590800"/>
            <a:ext cx="3429000" cy="3048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3529149" y="3352800"/>
            <a:ext cx="2667000" cy="1371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39778"/>
              </p:ext>
            </p:extLst>
          </p:nvPr>
        </p:nvGraphicFramePr>
        <p:xfrm>
          <a:off x="1232282" y="2057400"/>
          <a:ext cx="609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Clip" r:id="rId9" imgW="845640" imgH="2287080" progId="MS_ClipArt_Gallery.2">
                  <p:embed/>
                </p:oleObj>
              </mc:Choice>
              <mc:Fallback>
                <p:oleObj name="Clip" r:id="rId9" imgW="845640" imgH="2287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282" y="2057400"/>
                        <a:ext cx="6096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19949" y="4724400"/>
            <a:ext cx="2209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6043749" y="2514600"/>
            <a:ext cx="2514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 flipV="1">
            <a:off x="6119949" y="3581400"/>
            <a:ext cx="2133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9015549" y="3352800"/>
            <a:ext cx="1219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a-IR" altLang="en-US" dirty="0" smtClean="0"/>
              <a:t>تکلیف</a:t>
            </a:r>
            <a:r>
              <a:rPr lang="ro-RO" altLang="en-US" sz="1800" dirty="0" smtClean="0"/>
              <a:t>/</a:t>
            </a:r>
            <a:endParaRPr lang="ro-RO" altLang="en-US" sz="1800" dirty="0"/>
          </a:p>
          <a:p>
            <a:pPr>
              <a:spcBef>
                <a:spcPct val="50000"/>
              </a:spcBef>
            </a:pPr>
            <a:r>
              <a:rPr lang="fa-IR" altLang="en-US" sz="1800" dirty="0" smtClean="0"/>
              <a:t>محرک</a:t>
            </a:r>
            <a:endParaRPr lang="ro-RO" altLang="en-US" dirty="0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9015549" y="3429000"/>
            <a:ext cx="1219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9396549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V="1">
            <a:off x="8710749" y="41148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>
            <a:off x="8634549" y="3810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5486399"/>
            <a:ext cx="10233800" cy="690563"/>
          </a:xfrm>
        </p:spPr>
        <p:txBody>
          <a:bodyPr/>
          <a:lstStyle/>
          <a:p>
            <a:pPr algn="r" rtl="1"/>
            <a:r>
              <a:rPr lang="fa-IR" dirty="0" smtClean="0"/>
              <a:t>انواع اطلاعات در حافظه کاری: کلامی/فضایی/رویدادی</a:t>
            </a:r>
            <a:endParaRPr lang="en-US" dirty="0"/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2745379" y="609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o-RO" altLang="en-US"/>
          </a:p>
        </p:txBody>
      </p:sp>
      <p:sp>
        <p:nvSpPr>
          <p:cNvPr id="5" name="Text Box 1027"/>
          <p:cNvSpPr txBox="1">
            <a:spLocks noChangeArrowheads="1"/>
          </p:cNvSpPr>
          <p:nvPr/>
        </p:nvSpPr>
        <p:spPr bwMode="auto">
          <a:xfrm>
            <a:off x="1891862" y="990600"/>
            <a:ext cx="4739717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a-IR" altLang="en-US" sz="2800" dirty="0" smtClean="0"/>
              <a:t>در صورت بودن هدف مشخص</a:t>
            </a: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 smtClean="0"/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endParaRPr lang="en-US" altLang="en-US" sz="2000" dirty="0"/>
          </a:p>
        </p:txBody>
      </p:sp>
      <p:sp>
        <p:nvSpPr>
          <p:cNvPr id="6" name="Oval 1028"/>
          <p:cNvSpPr>
            <a:spLocks noChangeArrowheads="1"/>
          </p:cNvSpPr>
          <p:nvPr/>
        </p:nvSpPr>
        <p:spPr bwMode="auto">
          <a:xfrm>
            <a:off x="2440579" y="1752600"/>
            <a:ext cx="3505200" cy="3581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      </a:t>
            </a:r>
          </a:p>
          <a:p>
            <a:pPr algn="ctr"/>
            <a:r>
              <a:rPr lang="en-US" altLang="en-US" dirty="0"/>
              <a:t> </a:t>
            </a:r>
            <a:r>
              <a:rPr lang="en-US" altLang="en-US" sz="2800" dirty="0"/>
              <a:t>LTM</a:t>
            </a:r>
            <a:endParaRPr lang="en-US" altLang="en-US" dirty="0"/>
          </a:p>
        </p:txBody>
      </p:sp>
      <p:sp>
        <p:nvSpPr>
          <p:cNvPr id="7" name="Oval 1029"/>
          <p:cNvSpPr>
            <a:spLocks noChangeArrowheads="1"/>
          </p:cNvSpPr>
          <p:nvPr/>
        </p:nvSpPr>
        <p:spPr bwMode="auto">
          <a:xfrm>
            <a:off x="3431179" y="1905000"/>
            <a:ext cx="1447800" cy="1524000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 </a:t>
            </a:r>
            <a:r>
              <a:rPr lang="en-US" altLang="en-US" sz="2000" dirty="0">
                <a:solidFill>
                  <a:srgbClr val="FFFF00"/>
                </a:solidFill>
              </a:rPr>
              <a:t>WM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8" name="Oval 1030"/>
          <p:cNvSpPr>
            <a:spLocks noChangeArrowheads="1"/>
          </p:cNvSpPr>
          <p:nvPr/>
        </p:nvSpPr>
        <p:spPr bwMode="auto">
          <a:xfrm>
            <a:off x="3659779" y="2057400"/>
            <a:ext cx="10668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fa-IR" altLang="en-US" dirty="0" smtClean="0"/>
              <a:t>توجه</a:t>
            </a:r>
            <a:endParaRPr lang="en-US" altLang="en-US" b="1" dirty="0"/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6783978" y="990600"/>
            <a:ext cx="39996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a-IR" altLang="en-US" sz="2400" dirty="0"/>
              <a:t>در صورت </a:t>
            </a:r>
            <a:r>
              <a:rPr lang="fa-IR" altLang="en-US" sz="2400" dirty="0" smtClean="0"/>
              <a:t>نبودن </a:t>
            </a:r>
            <a:r>
              <a:rPr lang="fa-IR" altLang="en-US" sz="2400" dirty="0"/>
              <a:t>هدف مشخص</a:t>
            </a:r>
            <a:endParaRPr lang="en-US" altLang="en-US" dirty="0"/>
          </a:p>
        </p:txBody>
      </p:sp>
      <p:sp>
        <p:nvSpPr>
          <p:cNvPr id="10" name="Oval 1032"/>
          <p:cNvSpPr>
            <a:spLocks noChangeArrowheads="1"/>
          </p:cNvSpPr>
          <p:nvPr/>
        </p:nvSpPr>
        <p:spPr bwMode="auto">
          <a:xfrm>
            <a:off x="6707779" y="1828800"/>
            <a:ext cx="3505200" cy="3581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      </a:t>
            </a:r>
          </a:p>
          <a:p>
            <a:pPr algn="ctr"/>
            <a:r>
              <a:rPr lang="en-US" altLang="en-US" dirty="0"/>
              <a:t> </a:t>
            </a:r>
            <a:r>
              <a:rPr lang="en-US" altLang="en-US" sz="2800" dirty="0"/>
              <a:t>LTM</a:t>
            </a:r>
            <a:endParaRPr lang="en-US" altLang="en-US" dirty="0"/>
          </a:p>
        </p:txBody>
      </p:sp>
      <p:sp>
        <p:nvSpPr>
          <p:cNvPr id="11" name="Oval 1033"/>
          <p:cNvSpPr>
            <a:spLocks noChangeArrowheads="1"/>
          </p:cNvSpPr>
          <p:nvPr/>
        </p:nvSpPr>
        <p:spPr bwMode="auto">
          <a:xfrm>
            <a:off x="7698379" y="2057400"/>
            <a:ext cx="1447800" cy="1524000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 WM =</a:t>
            </a:r>
          </a:p>
          <a:p>
            <a:pPr algn="ctr"/>
            <a:r>
              <a:rPr lang="fa-IR" altLang="en-US" dirty="0" smtClean="0">
                <a:solidFill>
                  <a:srgbClr val="FFFF00"/>
                </a:solidFill>
              </a:rPr>
              <a:t>توجه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12" name="Rectangle 1034"/>
          <p:cNvSpPr txBox="1">
            <a:spLocks noChangeArrowheads="1"/>
          </p:cNvSpPr>
          <p:nvPr/>
        </p:nvSpPr>
        <p:spPr>
          <a:xfrm>
            <a:off x="2592979" y="152400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altLang="en-US" sz="2800" dirty="0" smtClean="0"/>
              <a:t>ارتباط میان حافظه کاری و بلندمدت و توجه</a:t>
            </a:r>
            <a:endParaRPr lang="en-US" altLang="en-US" sz="2800" dirty="0"/>
          </a:p>
        </p:txBody>
      </p:sp>
      <p:sp>
        <p:nvSpPr>
          <p:cNvPr id="13" name="Rectangle 1035"/>
          <p:cNvSpPr txBox="1">
            <a:spLocks noChangeArrowheads="1"/>
          </p:cNvSpPr>
          <p:nvPr/>
        </p:nvSpPr>
        <p:spPr>
          <a:xfrm>
            <a:off x="2592979" y="1981200"/>
            <a:ext cx="3810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mtClean="0"/>
              <a:t> </a:t>
            </a:r>
            <a:endParaRPr lang="en-US" altLang="en-US"/>
          </a:p>
        </p:txBody>
      </p:sp>
      <p:sp>
        <p:nvSpPr>
          <p:cNvPr id="14" name="Rectangle 1036"/>
          <p:cNvSpPr txBox="1">
            <a:spLocks noChangeArrowheads="1"/>
          </p:cNvSpPr>
          <p:nvPr/>
        </p:nvSpPr>
        <p:spPr>
          <a:xfrm>
            <a:off x="6555379" y="1981200"/>
            <a:ext cx="3810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mtClean="0"/>
              <a:t>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3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 </a:t>
            </a:r>
            <a:r>
              <a:rPr lang="en-US" dirty="0" smtClean="0"/>
              <a:t>LTM-</a:t>
            </a:r>
            <a:r>
              <a:rPr lang="fa-IR" dirty="0" smtClean="0"/>
              <a:t>شبکه معنایی/طرحواره/فریم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04808" y="2209800"/>
            <a:ext cx="9144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400"/>
              <a:t>animal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381208" y="2133600"/>
            <a:ext cx="10668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breath</a:t>
            </a:r>
            <a:endParaRPr lang="en-US" alt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619208" y="2286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619208" y="23622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228808" y="2743200"/>
            <a:ext cx="1066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have skin</a:t>
            </a:r>
            <a:endParaRPr lang="en-US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19208" y="4114800"/>
            <a:ext cx="10668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fish</a:t>
            </a:r>
            <a:endParaRPr lang="en-US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295608" y="3962400"/>
            <a:ext cx="9906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 </a:t>
            </a:r>
            <a:r>
              <a:rPr lang="en-US" altLang="en-US" sz="1400" dirty="0"/>
              <a:t>swim</a:t>
            </a:r>
            <a:endParaRPr lang="en-US" altLang="en-US" dirty="0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219408" y="4572000"/>
            <a:ext cx="11430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shark</a:t>
            </a:r>
            <a:endParaRPr lang="en-US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6686008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686008" y="4267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638008" y="3200400"/>
            <a:ext cx="9144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bird</a:t>
            </a:r>
            <a:endParaRPr lang="en-US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342608" y="3657600"/>
            <a:ext cx="6858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fly</a:t>
            </a:r>
            <a:endParaRPr lang="en-US" alt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647408" y="4191000"/>
            <a:ext cx="1066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have feather</a:t>
            </a:r>
            <a:endParaRPr lang="en-US" alt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485608" y="5638800"/>
            <a:ext cx="9144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eagle</a:t>
            </a:r>
            <a:endParaRPr lang="en-US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3180808" y="3429000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4857208" y="5105400"/>
            <a:ext cx="9906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chicken</a:t>
            </a:r>
            <a:endParaRPr lang="en-US" alt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3866608" y="3581400"/>
            <a:ext cx="2286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 flipV="1">
            <a:off x="4247608" y="3581400"/>
            <a:ext cx="914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H="1" flipV="1">
            <a:off x="5390608" y="2590800"/>
            <a:ext cx="6096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4171408" y="25908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190208" y="5257800"/>
            <a:ext cx="10668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predator</a:t>
            </a:r>
            <a:endParaRPr lang="en-US" alt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495008" y="6248400"/>
            <a:ext cx="1447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symbol of power</a:t>
            </a:r>
            <a:endParaRPr lang="en-US" alt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3409408" y="60198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8819608" y="4876800"/>
            <a:ext cx="1143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dangerous</a:t>
            </a:r>
            <a:endParaRPr lang="en-US" alt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8362408" y="47244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667208" y="5638800"/>
            <a:ext cx="12954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 </a:t>
            </a:r>
            <a:r>
              <a:rPr lang="en-US" altLang="en-US" sz="1400"/>
              <a:t>not eatable</a:t>
            </a:r>
            <a:endParaRPr lang="en-US" alt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8362408" y="47244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 flipV="1">
            <a:off x="3257008" y="548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3942808" y="2743200"/>
            <a:ext cx="6858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type</a:t>
            </a: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5771608" y="3429000"/>
            <a:ext cx="8382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type</a:t>
            </a:r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 flipH="1">
            <a:off x="3028408" y="34290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647408" y="3344863"/>
            <a:ext cx="8382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property</a:t>
            </a: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3942808" y="5105400"/>
            <a:ext cx="7620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type</a:t>
            </a: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4781008" y="4267200"/>
            <a:ext cx="5334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type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5695408" y="1905000"/>
            <a:ext cx="838200" cy="30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24666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3_764 Web ">
  <a:themeElements>
    <a:clrScheme name="3_764 Web 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3_764 Web 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lnDef>
  </a:objectDefaults>
  <a:extraClrSchemeLst>
    <a:extraClrScheme>
      <a:clrScheme name="3_764 Web 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764 Web ">
  <a:themeElements>
    <a:clrScheme name="3_764 Web 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3_764 Web 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lnDef>
  </a:objectDefaults>
  <a:extraClrSchemeLst>
    <a:extraClrScheme>
      <a:clrScheme name="3_764 Web 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764 Web ">
  <a:themeElements>
    <a:clrScheme name="3_764 Web 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3_764 Web 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6" charset="0"/>
          </a:defRPr>
        </a:defPPr>
      </a:lstStyle>
    </a:lnDef>
  </a:objectDefaults>
  <a:extraClrSchemeLst>
    <a:extraClrScheme>
      <a:clrScheme name="3_764 Web 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764 Web 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1924</TotalTime>
  <Words>1059</Words>
  <Application>Microsoft Office PowerPoint</Application>
  <PresentationFormat>Widescreen</PresentationFormat>
  <Paragraphs>294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ＭＳ Ｐゴシック</vt:lpstr>
      <vt:lpstr>Arial</vt:lpstr>
      <vt:lpstr>Calibri</vt:lpstr>
      <vt:lpstr>Corbel</vt:lpstr>
      <vt:lpstr>Courier New</vt:lpstr>
      <vt:lpstr>Futura</vt:lpstr>
      <vt:lpstr>Mitra</vt:lpstr>
      <vt:lpstr>Monotype Sorts</vt:lpstr>
      <vt:lpstr>Tahoma</vt:lpstr>
      <vt:lpstr>Times New Roman</vt:lpstr>
      <vt:lpstr>Wingdings</vt:lpstr>
      <vt:lpstr>Wingdings 2</vt:lpstr>
      <vt:lpstr>Depth</vt:lpstr>
      <vt:lpstr>3_764 Web </vt:lpstr>
      <vt:lpstr>4_764 Web </vt:lpstr>
      <vt:lpstr>5_764 Web </vt:lpstr>
      <vt:lpstr>Microsoft Clip Gallery</vt:lpstr>
      <vt:lpstr>Image</vt:lpstr>
      <vt:lpstr>PowerPoint Presentation</vt:lpstr>
      <vt:lpstr>مقدمه</vt:lpstr>
      <vt:lpstr>ثنویت-دکارت-مینی آدمک</vt:lpstr>
      <vt:lpstr>نورون به جای لوله </vt:lpstr>
      <vt:lpstr>مغز-بدن-محیط</vt:lpstr>
      <vt:lpstr>مثال ساده از مغز و محیط</vt:lpstr>
      <vt:lpstr>PowerPoint Presentation</vt:lpstr>
      <vt:lpstr>PowerPoint Presentation</vt:lpstr>
      <vt:lpstr> LTM-شبکه معنایی/طرحواره/فریم</vt:lpstr>
      <vt:lpstr>سلسله مراتب پردازش بینایی و زبان:  البته موازی با پرکردن/ساختن/تفسیر</vt:lpstr>
      <vt:lpstr>دنیای امروزی: پر از واژه-عدد-علایم-رنگ </vt:lpstr>
      <vt:lpstr>PowerPoint Presentation</vt:lpstr>
      <vt:lpstr>PowerPoint Presentation</vt:lpstr>
      <vt:lpstr>دو نیمکره مغز</vt:lpstr>
      <vt:lpstr>&lt;&gt; اتوماتیک/کنترلی-تلاش           گاهی تلاش نقشی ندارد Dijksterhuis and van Olden            &lt;&gt;تحلیل رفتن توانEgo depletion   &lt;&gt;بار شناختیCognitive load, WM limit  &lt;&gt;محدودیت توجهAttentional limit </vt:lpstr>
      <vt:lpstr>ناهشیار  هشیار   بلافاصله   شرایط</vt:lpstr>
      <vt:lpstr>محدودیت توجه</vt:lpstr>
      <vt:lpstr>لود یا بار شناختی دیداری</vt:lpstr>
      <vt:lpstr>لود یا بار  زیادی رنگ</vt:lpstr>
      <vt:lpstr>مناسبت رنگ</vt:lpstr>
      <vt:lpstr>PowerPoint Presentation</vt:lpstr>
      <vt:lpstr>PowerPoint Presentation</vt:lpstr>
      <vt:lpstr>کنترل مسیر بینایی</vt:lpstr>
      <vt:lpstr>فرمت یا قالب مناسب برای متن</vt:lpstr>
      <vt:lpstr>PowerPoint Presentation</vt:lpstr>
      <vt:lpstr>ادراک</vt:lpstr>
      <vt:lpstr>بازی پرندگان خشمگین! </vt:lpstr>
      <vt:lpstr>عملکرد انسان</vt:lpstr>
      <vt:lpstr>مثال ها</vt:lpstr>
      <vt:lpstr> اعتماد زیاد یا کم به اتوماسیون </vt:lpstr>
      <vt:lpstr>آگاهی از موقعبت </vt:lpstr>
      <vt:lpstr>متال آخر: مدل ذهنی</vt:lpstr>
      <vt:lpstr>پنل کنترل نیروگاه اتمی </vt:lpstr>
      <vt:lpstr>PowerPoint Presentation</vt:lpstr>
      <vt:lpstr>شبیه ساز پنل کنترل نیروگاه اتمی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ASo</dc:creator>
  <cp:lastModifiedBy>ASo</cp:lastModifiedBy>
  <cp:revision>64</cp:revision>
  <dcterms:created xsi:type="dcterms:W3CDTF">2014-11-06T10:13:50Z</dcterms:created>
  <dcterms:modified xsi:type="dcterms:W3CDTF">2014-11-08T22:02:25Z</dcterms:modified>
</cp:coreProperties>
</file>